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6"/>
  </p:notesMasterIdLst>
  <p:handoutMasterIdLst>
    <p:handoutMasterId r:id="rId27"/>
  </p:handoutMasterIdLst>
  <p:sldIdLst>
    <p:sldId id="258" r:id="rId2"/>
    <p:sldId id="260" r:id="rId3"/>
    <p:sldId id="343" r:id="rId4"/>
    <p:sldId id="316" r:id="rId5"/>
    <p:sldId id="308" r:id="rId6"/>
    <p:sldId id="286" r:id="rId7"/>
    <p:sldId id="315" r:id="rId8"/>
    <p:sldId id="335" r:id="rId9"/>
    <p:sldId id="336" r:id="rId10"/>
    <p:sldId id="337" r:id="rId11"/>
    <p:sldId id="338" r:id="rId12"/>
    <p:sldId id="340" r:id="rId13"/>
    <p:sldId id="333" r:id="rId14"/>
    <p:sldId id="341" r:id="rId15"/>
    <p:sldId id="344" r:id="rId16"/>
    <p:sldId id="330" r:id="rId17"/>
    <p:sldId id="334" r:id="rId18"/>
    <p:sldId id="331" r:id="rId19"/>
    <p:sldId id="319" r:id="rId20"/>
    <p:sldId id="328" r:id="rId21"/>
    <p:sldId id="329" r:id="rId22"/>
    <p:sldId id="317" r:id="rId23"/>
    <p:sldId id="332" r:id="rId24"/>
    <p:sldId id="295" r:id="rId25"/>
  </p:sldIdLst>
  <p:sldSz cx="9144000" cy="6858000" type="screen4x3"/>
  <p:notesSz cx="6858000" cy="9296400"/>
  <p:defaultTextStyle>
    <a:defPPr>
      <a:defRPr lang="en-US"/>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xmlns="">
        <p15:guide id="1" orient="horz" pos="528">
          <p15:clr>
            <a:srgbClr val="A4A3A4"/>
          </p15:clr>
        </p15:guide>
        <p15:guide id="2" orient="horz" pos="1392">
          <p15:clr>
            <a:srgbClr val="A4A3A4"/>
          </p15:clr>
        </p15:guide>
        <p15:guide id="3" orient="horz" pos="1632">
          <p15:clr>
            <a:srgbClr val="A4A3A4"/>
          </p15:clr>
        </p15:guide>
        <p15:guide id="4" pos="720">
          <p15:clr>
            <a:srgbClr val="A4A3A4"/>
          </p15:clr>
        </p15:guide>
      </p15:sldGuideLst>
    </p:ext>
    <p:ext uri="{2D200454-40CA-4A62-9FC3-DE9A4176ACB9}">
      <p15:notesGuideLst xmlns:p15="http://schemas.microsoft.com/office/powerpoint/2012/main" xmlns="">
        <p15:guide id="1" orient="horz" pos="2927">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DDDFF"/>
    <a:srgbClr val="CCCCFF"/>
    <a:srgbClr val="9999FF"/>
    <a:srgbClr val="F8F8F8"/>
    <a:srgbClr val="FFCC66"/>
    <a:srgbClr val="FF0000"/>
    <a:srgbClr val="8280C4"/>
    <a:srgbClr val="D6BE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53" autoAdjust="0"/>
    <p:restoredTop sz="86792" autoAdjust="0"/>
  </p:normalViewPr>
  <p:slideViewPr>
    <p:cSldViewPr>
      <p:cViewPr varScale="1">
        <p:scale>
          <a:sx n="68" d="100"/>
          <a:sy n="68" d="100"/>
        </p:scale>
        <p:origin x="-1512" y="-102"/>
      </p:cViewPr>
      <p:guideLst>
        <p:guide orient="horz" pos="528"/>
        <p:guide orient="horz" pos="1392"/>
        <p:guide orient="horz" pos="1632"/>
        <p:guide pos="7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68" d="100"/>
          <a:sy n="68" d="100"/>
        </p:scale>
        <p:origin x="-3288" y="-114"/>
      </p:cViewPr>
      <p:guideLst>
        <p:guide orient="horz" pos="2927"/>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E29421-3A12-4E9A-96D5-0C338444A0DC}" type="doc">
      <dgm:prSet loTypeId="urn:microsoft.com/office/officeart/2005/8/layout/cycle8" loCatId="cycle" qsTypeId="urn:microsoft.com/office/officeart/2005/8/quickstyle/simple1" qsCatId="simple" csTypeId="urn:microsoft.com/office/officeart/2005/8/colors/accent1_2" csCatId="accent1" phldr="1"/>
      <dgm:spPr/>
    </dgm:pt>
    <dgm:pt modelId="{5BD40746-1F16-4C40-BA63-6185AA0A5447}">
      <dgm:prSet phldrT="[Text]" custT="1"/>
      <dgm:spPr>
        <a:solidFill>
          <a:srgbClr val="FFC000"/>
        </a:solidFill>
      </dgm:spPr>
      <dgm:t>
        <a:bodyPr/>
        <a:lstStyle/>
        <a:p>
          <a:r>
            <a:rPr lang="en-US" sz="1300" dirty="0" smtClean="0"/>
            <a:t>Promote Equity, Diversity, </a:t>
          </a:r>
          <a:r>
            <a:rPr lang="en-US" sz="1300" dirty="0"/>
            <a:t>and Inclusion</a:t>
          </a:r>
        </a:p>
      </dgm:t>
    </dgm:pt>
    <dgm:pt modelId="{EF3A0F08-458B-4F50-A38B-F78F5D1816DF}" type="parTrans" cxnId="{FC36FB26-7329-4574-92D6-F3C99ABF0E3A}">
      <dgm:prSet/>
      <dgm:spPr/>
      <dgm:t>
        <a:bodyPr/>
        <a:lstStyle/>
        <a:p>
          <a:endParaRPr lang="en-US" sz="1300"/>
        </a:p>
      </dgm:t>
    </dgm:pt>
    <dgm:pt modelId="{F3F46FFA-DBB9-46D6-9A0B-916CDB5B36F3}" type="sibTrans" cxnId="{FC36FB26-7329-4574-92D6-F3C99ABF0E3A}">
      <dgm:prSet/>
      <dgm:spPr/>
      <dgm:t>
        <a:bodyPr/>
        <a:lstStyle/>
        <a:p>
          <a:endParaRPr lang="en-US" sz="1300"/>
        </a:p>
      </dgm:t>
    </dgm:pt>
    <dgm:pt modelId="{938A1785-7A71-4EB0-BF03-C3AE63358CF5}">
      <dgm:prSet phldrT="[Text]" custT="1"/>
      <dgm:spPr>
        <a:solidFill>
          <a:srgbClr val="FFFF00"/>
        </a:solidFill>
      </dgm:spPr>
      <dgm:t>
        <a:bodyPr/>
        <a:lstStyle/>
        <a:p>
          <a:r>
            <a:rPr lang="en-US" sz="1300" dirty="0">
              <a:solidFill>
                <a:sysClr val="windowText" lastClr="000000"/>
              </a:solidFill>
            </a:rPr>
            <a:t>    </a:t>
          </a:r>
          <a:r>
            <a:rPr lang="en-US" sz="1300" dirty="0" smtClean="0">
              <a:solidFill>
                <a:sysClr val="windowText" lastClr="000000"/>
              </a:solidFill>
            </a:rPr>
            <a:t>Ensure Mutual  Understanding and Expectations </a:t>
          </a:r>
          <a:endParaRPr lang="en-US" sz="1300" dirty="0">
            <a:solidFill>
              <a:sysClr val="windowText" lastClr="000000"/>
            </a:solidFill>
          </a:endParaRPr>
        </a:p>
      </dgm:t>
    </dgm:pt>
    <dgm:pt modelId="{44E0CA9F-9B55-43BA-8E59-E325416FBA54}" type="parTrans" cxnId="{3D94E8D8-6413-4B17-B6D1-DA583B9679BB}">
      <dgm:prSet/>
      <dgm:spPr/>
      <dgm:t>
        <a:bodyPr/>
        <a:lstStyle/>
        <a:p>
          <a:endParaRPr lang="en-US" sz="1300"/>
        </a:p>
      </dgm:t>
    </dgm:pt>
    <dgm:pt modelId="{7BF7F3EE-2AA2-4949-AEBB-5C72F0FC5452}" type="sibTrans" cxnId="{3D94E8D8-6413-4B17-B6D1-DA583B9679BB}">
      <dgm:prSet/>
      <dgm:spPr/>
      <dgm:t>
        <a:bodyPr/>
        <a:lstStyle/>
        <a:p>
          <a:endParaRPr lang="en-US" sz="1300"/>
        </a:p>
      </dgm:t>
    </dgm:pt>
    <dgm:pt modelId="{EDAAA27E-6C76-4332-875F-24EF05608868}">
      <dgm:prSet phldrT="[Text]" custT="1"/>
      <dgm:spPr>
        <a:solidFill>
          <a:srgbClr val="92D050"/>
        </a:solidFill>
      </dgm:spPr>
      <dgm:t>
        <a:bodyPr/>
        <a:lstStyle/>
        <a:p>
          <a:r>
            <a:rPr lang="en-US" sz="1300" dirty="0" smtClean="0"/>
            <a:t>Develop Academic &amp; Research Goals</a:t>
          </a:r>
          <a:endParaRPr lang="en-US" sz="1300" dirty="0"/>
        </a:p>
      </dgm:t>
    </dgm:pt>
    <dgm:pt modelId="{516014E2-4423-4E0E-9460-C38115A7EEED}" type="parTrans" cxnId="{C94BEFA9-2882-488B-8736-85E2FC812E49}">
      <dgm:prSet/>
      <dgm:spPr/>
      <dgm:t>
        <a:bodyPr/>
        <a:lstStyle/>
        <a:p>
          <a:endParaRPr lang="en-US" sz="1300"/>
        </a:p>
      </dgm:t>
    </dgm:pt>
    <dgm:pt modelId="{8920FE24-A857-4707-8C17-68D4FB8B1FEA}" type="sibTrans" cxnId="{C94BEFA9-2882-488B-8736-85E2FC812E49}">
      <dgm:prSet/>
      <dgm:spPr/>
      <dgm:t>
        <a:bodyPr/>
        <a:lstStyle/>
        <a:p>
          <a:endParaRPr lang="en-US" sz="1300"/>
        </a:p>
      </dgm:t>
    </dgm:pt>
    <dgm:pt modelId="{4322A7A0-3151-48BF-B867-E4BB013364D4}">
      <dgm:prSet phldrT="[Text]" custT="1"/>
      <dgm:spPr>
        <a:solidFill>
          <a:srgbClr val="FF0000"/>
        </a:solidFill>
      </dgm:spPr>
      <dgm:t>
        <a:bodyPr/>
        <a:lstStyle/>
        <a:p>
          <a:r>
            <a:rPr lang="en-US" sz="1300" dirty="0" smtClean="0"/>
            <a:t>Facilitate Professional Development and Self-Advocacy</a:t>
          </a:r>
          <a:endParaRPr lang="en-US" sz="1300" dirty="0"/>
        </a:p>
      </dgm:t>
    </dgm:pt>
    <dgm:pt modelId="{F9BCEFBC-F966-4499-9B96-29C6A1B4BF62}" type="parTrans" cxnId="{A2F75D73-2214-44F1-8DDF-33CF66050693}">
      <dgm:prSet/>
      <dgm:spPr/>
      <dgm:t>
        <a:bodyPr/>
        <a:lstStyle/>
        <a:p>
          <a:endParaRPr lang="en-US" sz="1300"/>
        </a:p>
      </dgm:t>
    </dgm:pt>
    <dgm:pt modelId="{7D3A6CBF-2645-4EC4-BC03-CB92D386DB0A}" type="sibTrans" cxnId="{A2F75D73-2214-44F1-8DDF-33CF66050693}">
      <dgm:prSet/>
      <dgm:spPr/>
      <dgm:t>
        <a:bodyPr/>
        <a:lstStyle/>
        <a:p>
          <a:endParaRPr lang="en-US" sz="1300"/>
        </a:p>
      </dgm:t>
    </dgm:pt>
    <dgm:pt modelId="{C6E17393-F56B-4016-B1AE-1618E761AA5B}">
      <dgm:prSet phldrT="[Text]" custT="1"/>
      <dgm:spPr>
        <a:solidFill>
          <a:srgbClr val="00B0F0"/>
        </a:solidFill>
      </dgm:spPr>
      <dgm:t>
        <a:bodyPr/>
        <a:lstStyle/>
        <a:p>
          <a:r>
            <a:rPr lang="en-US" sz="1300" dirty="0" smtClean="0"/>
            <a:t>Support  Independence, Self-Efficacy, and Leadership</a:t>
          </a:r>
          <a:endParaRPr lang="en-US" sz="1300" dirty="0"/>
        </a:p>
      </dgm:t>
    </dgm:pt>
    <dgm:pt modelId="{18F99067-F888-414F-860B-6BD7E5C6A2C0}" type="parTrans" cxnId="{8C7FB49C-FECB-4677-8477-A297458AABF8}">
      <dgm:prSet/>
      <dgm:spPr/>
      <dgm:t>
        <a:bodyPr/>
        <a:lstStyle/>
        <a:p>
          <a:endParaRPr lang="en-US" sz="1300"/>
        </a:p>
      </dgm:t>
    </dgm:pt>
    <dgm:pt modelId="{D0AB2496-A4CD-4E47-9BE1-BAF4BACCB176}" type="sibTrans" cxnId="{8C7FB49C-FECB-4677-8477-A297458AABF8}">
      <dgm:prSet/>
      <dgm:spPr/>
      <dgm:t>
        <a:bodyPr/>
        <a:lstStyle/>
        <a:p>
          <a:endParaRPr lang="en-US" sz="1300"/>
        </a:p>
      </dgm:t>
    </dgm:pt>
    <dgm:pt modelId="{FC3F9B04-AAF9-4199-B532-B43CEF790D61}" type="pres">
      <dgm:prSet presAssocID="{EAE29421-3A12-4E9A-96D5-0C338444A0DC}" presName="compositeShape" presStyleCnt="0">
        <dgm:presLayoutVars>
          <dgm:chMax val="7"/>
          <dgm:dir/>
          <dgm:resizeHandles val="exact"/>
        </dgm:presLayoutVars>
      </dgm:prSet>
      <dgm:spPr/>
    </dgm:pt>
    <dgm:pt modelId="{6582F2A4-1436-4B46-A7F1-C285CDEB1D3C}" type="pres">
      <dgm:prSet presAssocID="{EAE29421-3A12-4E9A-96D5-0C338444A0DC}" presName="wedge1" presStyleLbl="node1" presStyleIdx="0" presStyleCnt="5" custLinFactNeighborX="456" custLinFactNeighborY="2282"/>
      <dgm:spPr/>
      <dgm:t>
        <a:bodyPr/>
        <a:lstStyle/>
        <a:p>
          <a:endParaRPr lang="en-US"/>
        </a:p>
      </dgm:t>
    </dgm:pt>
    <dgm:pt modelId="{A80B3471-F520-411B-94E6-89F4B8CD64F3}" type="pres">
      <dgm:prSet presAssocID="{EAE29421-3A12-4E9A-96D5-0C338444A0DC}" presName="dummy1a" presStyleCnt="0"/>
      <dgm:spPr/>
    </dgm:pt>
    <dgm:pt modelId="{F7207138-0276-4629-B5F6-714873EC28B9}" type="pres">
      <dgm:prSet presAssocID="{EAE29421-3A12-4E9A-96D5-0C338444A0DC}" presName="dummy1b" presStyleCnt="0"/>
      <dgm:spPr/>
    </dgm:pt>
    <dgm:pt modelId="{F2E768AA-0616-40F5-A815-18DD821FA3E8}" type="pres">
      <dgm:prSet presAssocID="{EAE29421-3A12-4E9A-96D5-0C338444A0DC}" presName="wedge1Tx" presStyleLbl="node1" presStyleIdx="0" presStyleCnt="5">
        <dgm:presLayoutVars>
          <dgm:chMax val="0"/>
          <dgm:chPref val="0"/>
          <dgm:bulletEnabled val="1"/>
        </dgm:presLayoutVars>
      </dgm:prSet>
      <dgm:spPr/>
      <dgm:t>
        <a:bodyPr/>
        <a:lstStyle/>
        <a:p>
          <a:endParaRPr lang="en-US"/>
        </a:p>
      </dgm:t>
    </dgm:pt>
    <dgm:pt modelId="{FAD29C28-9C26-4195-8C5A-AA97F61B22E9}" type="pres">
      <dgm:prSet presAssocID="{EAE29421-3A12-4E9A-96D5-0C338444A0DC}" presName="wedge2" presStyleLbl="node1" presStyleIdx="1" presStyleCnt="5"/>
      <dgm:spPr/>
      <dgm:t>
        <a:bodyPr/>
        <a:lstStyle/>
        <a:p>
          <a:endParaRPr lang="en-US"/>
        </a:p>
      </dgm:t>
    </dgm:pt>
    <dgm:pt modelId="{61C2DBB3-3522-4F33-BED5-45989433B984}" type="pres">
      <dgm:prSet presAssocID="{EAE29421-3A12-4E9A-96D5-0C338444A0DC}" presName="dummy2a" presStyleCnt="0"/>
      <dgm:spPr/>
    </dgm:pt>
    <dgm:pt modelId="{3CDAA792-F9FD-46FD-ACB3-CFE2FAA15C77}" type="pres">
      <dgm:prSet presAssocID="{EAE29421-3A12-4E9A-96D5-0C338444A0DC}" presName="dummy2b" presStyleCnt="0"/>
      <dgm:spPr/>
    </dgm:pt>
    <dgm:pt modelId="{AB9D518E-9CE5-4786-84B8-7D50B4F643E6}" type="pres">
      <dgm:prSet presAssocID="{EAE29421-3A12-4E9A-96D5-0C338444A0DC}" presName="wedge2Tx" presStyleLbl="node1" presStyleIdx="1" presStyleCnt="5">
        <dgm:presLayoutVars>
          <dgm:chMax val="0"/>
          <dgm:chPref val="0"/>
          <dgm:bulletEnabled val="1"/>
        </dgm:presLayoutVars>
      </dgm:prSet>
      <dgm:spPr/>
      <dgm:t>
        <a:bodyPr/>
        <a:lstStyle/>
        <a:p>
          <a:endParaRPr lang="en-US"/>
        </a:p>
      </dgm:t>
    </dgm:pt>
    <dgm:pt modelId="{C32B40AF-B7F5-43FD-947D-0AE662CBAC77}" type="pres">
      <dgm:prSet presAssocID="{EAE29421-3A12-4E9A-96D5-0C338444A0DC}" presName="wedge3" presStyleLbl="node1" presStyleIdx="2" presStyleCnt="5"/>
      <dgm:spPr/>
      <dgm:t>
        <a:bodyPr/>
        <a:lstStyle/>
        <a:p>
          <a:endParaRPr lang="en-US"/>
        </a:p>
      </dgm:t>
    </dgm:pt>
    <dgm:pt modelId="{751FFF62-B25E-4EDB-A174-2E5634C26FC1}" type="pres">
      <dgm:prSet presAssocID="{EAE29421-3A12-4E9A-96D5-0C338444A0DC}" presName="dummy3a" presStyleCnt="0"/>
      <dgm:spPr/>
    </dgm:pt>
    <dgm:pt modelId="{C90D7BD5-7316-49C9-92E7-285121915CCB}" type="pres">
      <dgm:prSet presAssocID="{EAE29421-3A12-4E9A-96D5-0C338444A0DC}" presName="dummy3b" presStyleCnt="0"/>
      <dgm:spPr/>
    </dgm:pt>
    <dgm:pt modelId="{2F405FB1-FDE6-4463-B3DA-27D7D301D255}" type="pres">
      <dgm:prSet presAssocID="{EAE29421-3A12-4E9A-96D5-0C338444A0DC}" presName="wedge3Tx" presStyleLbl="node1" presStyleIdx="2" presStyleCnt="5">
        <dgm:presLayoutVars>
          <dgm:chMax val="0"/>
          <dgm:chPref val="0"/>
          <dgm:bulletEnabled val="1"/>
        </dgm:presLayoutVars>
      </dgm:prSet>
      <dgm:spPr/>
      <dgm:t>
        <a:bodyPr/>
        <a:lstStyle/>
        <a:p>
          <a:endParaRPr lang="en-US"/>
        </a:p>
      </dgm:t>
    </dgm:pt>
    <dgm:pt modelId="{2EFA1E48-02EB-4D9E-9341-7C59CB8DC3A7}" type="pres">
      <dgm:prSet presAssocID="{EAE29421-3A12-4E9A-96D5-0C338444A0DC}" presName="wedge4" presStyleLbl="node1" presStyleIdx="3" presStyleCnt="5"/>
      <dgm:spPr/>
      <dgm:t>
        <a:bodyPr/>
        <a:lstStyle/>
        <a:p>
          <a:endParaRPr lang="en-US"/>
        </a:p>
      </dgm:t>
    </dgm:pt>
    <dgm:pt modelId="{C54DC7FF-8B4D-4FAF-B449-59D733322461}" type="pres">
      <dgm:prSet presAssocID="{EAE29421-3A12-4E9A-96D5-0C338444A0DC}" presName="dummy4a" presStyleCnt="0"/>
      <dgm:spPr/>
    </dgm:pt>
    <dgm:pt modelId="{94A67FA5-8D26-463E-83C7-692F6C3A9E4E}" type="pres">
      <dgm:prSet presAssocID="{EAE29421-3A12-4E9A-96D5-0C338444A0DC}" presName="dummy4b" presStyleCnt="0"/>
      <dgm:spPr/>
    </dgm:pt>
    <dgm:pt modelId="{0B905C23-DFE9-4045-82FF-507DA4048DDC}" type="pres">
      <dgm:prSet presAssocID="{EAE29421-3A12-4E9A-96D5-0C338444A0DC}" presName="wedge4Tx" presStyleLbl="node1" presStyleIdx="3" presStyleCnt="5">
        <dgm:presLayoutVars>
          <dgm:chMax val="0"/>
          <dgm:chPref val="0"/>
          <dgm:bulletEnabled val="1"/>
        </dgm:presLayoutVars>
      </dgm:prSet>
      <dgm:spPr/>
      <dgm:t>
        <a:bodyPr/>
        <a:lstStyle/>
        <a:p>
          <a:endParaRPr lang="en-US"/>
        </a:p>
      </dgm:t>
    </dgm:pt>
    <dgm:pt modelId="{A4F69666-3022-4D13-9F29-A93E63074396}" type="pres">
      <dgm:prSet presAssocID="{EAE29421-3A12-4E9A-96D5-0C338444A0DC}" presName="wedge5" presStyleLbl="node1" presStyleIdx="4" presStyleCnt="5"/>
      <dgm:spPr/>
      <dgm:t>
        <a:bodyPr/>
        <a:lstStyle/>
        <a:p>
          <a:endParaRPr lang="en-US"/>
        </a:p>
      </dgm:t>
    </dgm:pt>
    <dgm:pt modelId="{24F520B9-2E3A-4449-B27E-C3AA4D08462C}" type="pres">
      <dgm:prSet presAssocID="{EAE29421-3A12-4E9A-96D5-0C338444A0DC}" presName="dummy5a" presStyleCnt="0"/>
      <dgm:spPr/>
    </dgm:pt>
    <dgm:pt modelId="{51091E72-052A-4EA8-A4DF-C8FBAAD89822}" type="pres">
      <dgm:prSet presAssocID="{EAE29421-3A12-4E9A-96D5-0C338444A0DC}" presName="dummy5b" presStyleCnt="0"/>
      <dgm:spPr/>
    </dgm:pt>
    <dgm:pt modelId="{ED84FA89-7E53-49ED-9211-03839704C11D}" type="pres">
      <dgm:prSet presAssocID="{EAE29421-3A12-4E9A-96D5-0C338444A0DC}" presName="wedge5Tx" presStyleLbl="node1" presStyleIdx="4" presStyleCnt="5">
        <dgm:presLayoutVars>
          <dgm:chMax val="0"/>
          <dgm:chPref val="0"/>
          <dgm:bulletEnabled val="1"/>
        </dgm:presLayoutVars>
      </dgm:prSet>
      <dgm:spPr/>
      <dgm:t>
        <a:bodyPr/>
        <a:lstStyle/>
        <a:p>
          <a:endParaRPr lang="en-US"/>
        </a:p>
      </dgm:t>
    </dgm:pt>
    <dgm:pt modelId="{CE2D9F52-BEA7-4E53-B796-79419BBA3F44}" type="pres">
      <dgm:prSet presAssocID="{F3F46FFA-DBB9-46D6-9A0B-916CDB5B36F3}" presName="arrowWedge1" presStyleLbl="fgSibTrans2D1" presStyleIdx="0" presStyleCnt="5"/>
      <dgm:spPr/>
    </dgm:pt>
    <dgm:pt modelId="{E3396705-3003-4CD2-8459-EEE36F5BA6A7}" type="pres">
      <dgm:prSet presAssocID="{7BF7F3EE-2AA2-4949-AEBB-5C72F0FC5452}" presName="arrowWedge2" presStyleLbl="fgSibTrans2D1" presStyleIdx="1" presStyleCnt="5"/>
      <dgm:spPr/>
    </dgm:pt>
    <dgm:pt modelId="{BEA518A2-21B9-4FEF-9CB4-325124747F38}" type="pres">
      <dgm:prSet presAssocID="{8920FE24-A857-4707-8C17-68D4FB8B1FEA}" presName="arrowWedge3" presStyleLbl="fgSibTrans2D1" presStyleIdx="2" presStyleCnt="5"/>
      <dgm:spPr/>
    </dgm:pt>
    <dgm:pt modelId="{C18F1CD8-E6EF-4302-B4FE-7667254A48CF}" type="pres">
      <dgm:prSet presAssocID="{D0AB2496-A4CD-4E47-9BE1-BAF4BACCB176}" presName="arrowWedge4" presStyleLbl="fgSibTrans2D1" presStyleIdx="3" presStyleCnt="5"/>
      <dgm:spPr/>
    </dgm:pt>
    <dgm:pt modelId="{F82B26ED-57E4-4120-B19D-C8DBCC0D42AA}" type="pres">
      <dgm:prSet presAssocID="{7D3A6CBF-2645-4EC4-BC03-CB92D386DB0A}" presName="arrowWedge5" presStyleLbl="fgSibTrans2D1" presStyleIdx="4" presStyleCnt="5"/>
      <dgm:spPr/>
      <dgm:t>
        <a:bodyPr/>
        <a:lstStyle/>
        <a:p>
          <a:endParaRPr lang="en-US"/>
        </a:p>
      </dgm:t>
    </dgm:pt>
  </dgm:ptLst>
  <dgm:cxnLst>
    <dgm:cxn modelId="{8C7FB49C-FECB-4677-8477-A297458AABF8}" srcId="{EAE29421-3A12-4E9A-96D5-0C338444A0DC}" destId="{C6E17393-F56B-4016-B1AE-1618E761AA5B}" srcOrd="3" destOrd="0" parTransId="{18F99067-F888-414F-860B-6BD7E5C6A2C0}" sibTransId="{D0AB2496-A4CD-4E47-9BE1-BAF4BACCB176}"/>
    <dgm:cxn modelId="{82B3B630-505D-4B5E-8496-F05DC310917B}" type="presOf" srcId="{C6E17393-F56B-4016-B1AE-1618E761AA5B}" destId="{2EFA1E48-02EB-4D9E-9341-7C59CB8DC3A7}" srcOrd="0" destOrd="0" presId="urn:microsoft.com/office/officeart/2005/8/layout/cycle8"/>
    <dgm:cxn modelId="{4843C8F3-82DF-402E-9AF7-804051FCEAE3}" type="presOf" srcId="{EDAAA27E-6C76-4332-875F-24EF05608868}" destId="{2F405FB1-FDE6-4463-B3DA-27D7D301D255}" srcOrd="1" destOrd="0" presId="urn:microsoft.com/office/officeart/2005/8/layout/cycle8"/>
    <dgm:cxn modelId="{A2F75D73-2214-44F1-8DDF-33CF66050693}" srcId="{EAE29421-3A12-4E9A-96D5-0C338444A0DC}" destId="{4322A7A0-3151-48BF-B867-E4BB013364D4}" srcOrd="4" destOrd="0" parTransId="{F9BCEFBC-F966-4499-9B96-29C6A1B4BF62}" sibTransId="{7D3A6CBF-2645-4EC4-BC03-CB92D386DB0A}"/>
    <dgm:cxn modelId="{9A989FB1-E135-4141-A027-B22B8D727587}" type="presOf" srcId="{5BD40746-1F16-4C40-BA63-6185AA0A5447}" destId="{F2E768AA-0616-40F5-A815-18DD821FA3E8}" srcOrd="1" destOrd="0" presId="urn:microsoft.com/office/officeart/2005/8/layout/cycle8"/>
    <dgm:cxn modelId="{D49B9739-E9F8-47D4-B257-59B14D7A95D4}" type="presOf" srcId="{938A1785-7A71-4EB0-BF03-C3AE63358CF5}" destId="{AB9D518E-9CE5-4786-84B8-7D50B4F643E6}" srcOrd="1" destOrd="0" presId="urn:microsoft.com/office/officeart/2005/8/layout/cycle8"/>
    <dgm:cxn modelId="{FC36FB26-7329-4574-92D6-F3C99ABF0E3A}" srcId="{EAE29421-3A12-4E9A-96D5-0C338444A0DC}" destId="{5BD40746-1F16-4C40-BA63-6185AA0A5447}" srcOrd="0" destOrd="0" parTransId="{EF3A0F08-458B-4F50-A38B-F78F5D1816DF}" sibTransId="{F3F46FFA-DBB9-46D6-9A0B-916CDB5B36F3}"/>
    <dgm:cxn modelId="{C94BEFA9-2882-488B-8736-85E2FC812E49}" srcId="{EAE29421-3A12-4E9A-96D5-0C338444A0DC}" destId="{EDAAA27E-6C76-4332-875F-24EF05608868}" srcOrd="2" destOrd="0" parTransId="{516014E2-4423-4E0E-9460-C38115A7EEED}" sibTransId="{8920FE24-A857-4707-8C17-68D4FB8B1FEA}"/>
    <dgm:cxn modelId="{ED92A315-2894-4C72-ADDD-19E7988CC1D4}" type="presOf" srcId="{4322A7A0-3151-48BF-B867-E4BB013364D4}" destId="{ED84FA89-7E53-49ED-9211-03839704C11D}" srcOrd="1" destOrd="0" presId="urn:microsoft.com/office/officeart/2005/8/layout/cycle8"/>
    <dgm:cxn modelId="{6E4FAA3E-586E-4645-9ADF-3768B283AA90}" type="presOf" srcId="{938A1785-7A71-4EB0-BF03-C3AE63358CF5}" destId="{FAD29C28-9C26-4195-8C5A-AA97F61B22E9}" srcOrd="0" destOrd="0" presId="urn:microsoft.com/office/officeart/2005/8/layout/cycle8"/>
    <dgm:cxn modelId="{C224BBD6-0AD5-40C0-897E-1FBC9612EC4D}" type="presOf" srcId="{4322A7A0-3151-48BF-B867-E4BB013364D4}" destId="{A4F69666-3022-4D13-9F29-A93E63074396}" srcOrd="0" destOrd="0" presId="urn:microsoft.com/office/officeart/2005/8/layout/cycle8"/>
    <dgm:cxn modelId="{E03CE1B2-A17C-4FC6-A815-4267A4491022}" type="presOf" srcId="{C6E17393-F56B-4016-B1AE-1618E761AA5B}" destId="{0B905C23-DFE9-4045-82FF-507DA4048DDC}" srcOrd="1" destOrd="0" presId="urn:microsoft.com/office/officeart/2005/8/layout/cycle8"/>
    <dgm:cxn modelId="{2EF8A29D-11A9-49F4-80A5-1560A0A2C840}" type="presOf" srcId="{EDAAA27E-6C76-4332-875F-24EF05608868}" destId="{C32B40AF-B7F5-43FD-947D-0AE662CBAC77}" srcOrd="0" destOrd="0" presId="urn:microsoft.com/office/officeart/2005/8/layout/cycle8"/>
    <dgm:cxn modelId="{3D94E8D8-6413-4B17-B6D1-DA583B9679BB}" srcId="{EAE29421-3A12-4E9A-96D5-0C338444A0DC}" destId="{938A1785-7A71-4EB0-BF03-C3AE63358CF5}" srcOrd="1" destOrd="0" parTransId="{44E0CA9F-9B55-43BA-8E59-E325416FBA54}" sibTransId="{7BF7F3EE-2AA2-4949-AEBB-5C72F0FC5452}"/>
    <dgm:cxn modelId="{46C56B3E-DC25-4561-96B8-1974656BC732}" type="presOf" srcId="{5BD40746-1F16-4C40-BA63-6185AA0A5447}" destId="{6582F2A4-1436-4B46-A7F1-C285CDEB1D3C}" srcOrd="0" destOrd="0" presId="urn:microsoft.com/office/officeart/2005/8/layout/cycle8"/>
    <dgm:cxn modelId="{CB00B98E-C777-4A98-94CE-57A3CB458038}" type="presOf" srcId="{EAE29421-3A12-4E9A-96D5-0C338444A0DC}" destId="{FC3F9B04-AAF9-4199-B532-B43CEF790D61}" srcOrd="0" destOrd="0" presId="urn:microsoft.com/office/officeart/2005/8/layout/cycle8"/>
    <dgm:cxn modelId="{4D32F433-463C-4EF4-9AA0-1C9D4B12CB16}" type="presParOf" srcId="{FC3F9B04-AAF9-4199-B532-B43CEF790D61}" destId="{6582F2A4-1436-4B46-A7F1-C285CDEB1D3C}" srcOrd="0" destOrd="0" presId="urn:microsoft.com/office/officeart/2005/8/layout/cycle8"/>
    <dgm:cxn modelId="{A2A60DA1-D5C3-47CF-B13A-2270E5BA92D8}" type="presParOf" srcId="{FC3F9B04-AAF9-4199-B532-B43CEF790D61}" destId="{A80B3471-F520-411B-94E6-89F4B8CD64F3}" srcOrd="1" destOrd="0" presId="urn:microsoft.com/office/officeart/2005/8/layout/cycle8"/>
    <dgm:cxn modelId="{4743068F-238B-4A2B-9463-3AC085BED497}" type="presParOf" srcId="{FC3F9B04-AAF9-4199-B532-B43CEF790D61}" destId="{F7207138-0276-4629-B5F6-714873EC28B9}" srcOrd="2" destOrd="0" presId="urn:microsoft.com/office/officeart/2005/8/layout/cycle8"/>
    <dgm:cxn modelId="{B3D6683B-8D7D-4451-9935-E22803D538FE}" type="presParOf" srcId="{FC3F9B04-AAF9-4199-B532-B43CEF790D61}" destId="{F2E768AA-0616-40F5-A815-18DD821FA3E8}" srcOrd="3" destOrd="0" presId="urn:microsoft.com/office/officeart/2005/8/layout/cycle8"/>
    <dgm:cxn modelId="{261DFB52-309D-409B-BD38-AAD8D38C188A}" type="presParOf" srcId="{FC3F9B04-AAF9-4199-B532-B43CEF790D61}" destId="{FAD29C28-9C26-4195-8C5A-AA97F61B22E9}" srcOrd="4" destOrd="0" presId="urn:microsoft.com/office/officeart/2005/8/layout/cycle8"/>
    <dgm:cxn modelId="{F4AE9E54-4FCD-45A0-AB41-1ED65EEBF05B}" type="presParOf" srcId="{FC3F9B04-AAF9-4199-B532-B43CEF790D61}" destId="{61C2DBB3-3522-4F33-BED5-45989433B984}" srcOrd="5" destOrd="0" presId="urn:microsoft.com/office/officeart/2005/8/layout/cycle8"/>
    <dgm:cxn modelId="{345580EB-8569-49AB-89B2-409AED13AED4}" type="presParOf" srcId="{FC3F9B04-AAF9-4199-B532-B43CEF790D61}" destId="{3CDAA792-F9FD-46FD-ACB3-CFE2FAA15C77}" srcOrd="6" destOrd="0" presId="urn:microsoft.com/office/officeart/2005/8/layout/cycle8"/>
    <dgm:cxn modelId="{11F45A85-2B59-46D5-ADDE-B9541F39DDF6}" type="presParOf" srcId="{FC3F9B04-AAF9-4199-B532-B43CEF790D61}" destId="{AB9D518E-9CE5-4786-84B8-7D50B4F643E6}" srcOrd="7" destOrd="0" presId="urn:microsoft.com/office/officeart/2005/8/layout/cycle8"/>
    <dgm:cxn modelId="{D0FFD888-3583-46DE-93DA-AA42C0170CA3}" type="presParOf" srcId="{FC3F9B04-AAF9-4199-B532-B43CEF790D61}" destId="{C32B40AF-B7F5-43FD-947D-0AE662CBAC77}" srcOrd="8" destOrd="0" presId="urn:microsoft.com/office/officeart/2005/8/layout/cycle8"/>
    <dgm:cxn modelId="{B936D75A-ACD5-4BE8-9594-832C6EDA2579}" type="presParOf" srcId="{FC3F9B04-AAF9-4199-B532-B43CEF790D61}" destId="{751FFF62-B25E-4EDB-A174-2E5634C26FC1}" srcOrd="9" destOrd="0" presId="urn:microsoft.com/office/officeart/2005/8/layout/cycle8"/>
    <dgm:cxn modelId="{24564049-8786-4240-BA8A-0CCE31BF2893}" type="presParOf" srcId="{FC3F9B04-AAF9-4199-B532-B43CEF790D61}" destId="{C90D7BD5-7316-49C9-92E7-285121915CCB}" srcOrd="10" destOrd="0" presId="urn:microsoft.com/office/officeart/2005/8/layout/cycle8"/>
    <dgm:cxn modelId="{F54102D5-1BA1-4828-9507-3D0F6E063D4A}" type="presParOf" srcId="{FC3F9B04-AAF9-4199-B532-B43CEF790D61}" destId="{2F405FB1-FDE6-4463-B3DA-27D7D301D255}" srcOrd="11" destOrd="0" presId="urn:microsoft.com/office/officeart/2005/8/layout/cycle8"/>
    <dgm:cxn modelId="{A2E5432D-02D0-4CE7-B510-D10BF14261A5}" type="presParOf" srcId="{FC3F9B04-AAF9-4199-B532-B43CEF790D61}" destId="{2EFA1E48-02EB-4D9E-9341-7C59CB8DC3A7}" srcOrd="12" destOrd="0" presId="urn:microsoft.com/office/officeart/2005/8/layout/cycle8"/>
    <dgm:cxn modelId="{EE350482-6575-40A6-A435-6724AF0AD2EC}" type="presParOf" srcId="{FC3F9B04-AAF9-4199-B532-B43CEF790D61}" destId="{C54DC7FF-8B4D-4FAF-B449-59D733322461}" srcOrd="13" destOrd="0" presId="urn:microsoft.com/office/officeart/2005/8/layout/cycle8"/>
    <dgm:cxn modelId="{A6531FE1-BF8F-4352-8E1A-27F151E418D9}" type="presParOf" srcId="{FC3F9B04-AAF9-4199-B532-B43CEF790D61}" destId="{94A67FA5-8D26-463E-83C7-692F6C3A9E4E}" srcOrd="14" destOrd="0" presId="urn:microsoft.com/office/officeart/2005/8/layout/cycle8"/>
    <dgm:cxn modelId="{0BA7D159-9481-4FD2-85DA-70540E0CAEAD}" type="presParOf" srcId="{FC3F9B04-AAF9-4199-B532-B43CEF790D61}" destId="{0B905C23-DFE9-4045-82FF-507DA4048DDC}" srcOrd="15" destOrd="0" presId="urn:microsoft.com/office/officeart/2005/8/layout/cycle8"/>
    <dgm:cxn modelId="{12E81FAF-809D-4E84-A740-EE9CC24ED1D6}" type="presParOf" srcId="{FC3F9B04-AAF9-4199-B532-B43CEF790D61}" destId="{A4F69666-3022-4D13-9F29-A93E63074396}" srcOrd="16" destOrd="0" presId="urn:microsoft.com/office/officeart/2005/8/layout/cycle8"/>
    <dgm:cxn modelId="{DA016EEB-C41B-426E-AF44-5EE2C766F6EB}" type="presParOf" srcId="{FC3F9B04-AAF9-4199-B532-B43CEF790D61}" destId="{24F520B9-2E3A-4449-B27E-C3AA4D08462C}" srcOrd="17" destOrd="0" presId="urn:microsoft.com/office/officeart/2005/8/layout/cycle8"/>
    <dgm:cxn modelId="{0EAEDD30-8A2D-4ABC-BF77-D85C82DEDF71}" type="presParOf" srcId="{FC3F9B04-AAF9-4199-B532-B43CEF790D61}" destId="{51091E72-052A-4EA8-A4DF-C8FBAAD89822}" srcOrd="18" destOrd="0" presId="urn:microsoft.com/office/officeart/2005/8/layout/cycle8"/>
    <dgm:cxn modelId="{25602DE4-1AC4-422C-AB2F-B8C56C41838E}" type="presParOf" srcId="{FC3F9B04-AAF9-4199-B532-B43CEF790D61}" destId="{ED84FA89-7E53-49ED-9211-03839704C11D}" srcOrd="19" destOrd="0" presId="urn:microsoft.com/office/officeart/2005/8/layout/cycle8"/>
    <dgm:cxn modelId="{504ACA7C-32C4-49DE-9DFF-C3F5758AE8FD}" type="presParOf" srcId="{FC3F9B04-AAF9-4199-B532-B43CEF790D61}" destId="{CE2D9F52-BEA7-4E53-B796-79419BBA3F44}" srcOrd="20" destOrd="0" presId="urn:microsoft.com/office/officeart/2005/8/layout/cycle8"/>
    <dgm:cxn modelId="{52E07FB5-3336-4883-8A42-29B5F593B867}" type="presParOf" srcId="{FC3F9B04-AAF9-4199-B532-B43CEF790D61}" destId="{E3396705-3003-4CD2-8459-EEE36F5BA6A7}" srcOrd="21" destOrd="0" presId="urn:microsoft.com/office/officeart/2005/8/layout/cycle8"/>
    <dgm:cxn modelId="{A2FD409B-87C7-44F8-B393-879757780D2F}" type="presParOf" srcId="{FC3F9B04-AAF9-4199-B532-B43CEF790D61}" destId="{BEA518A2-21B9-4FEF-9CB4-325124747F38}" srcOrd="22" destOrd="0" presId="urn:microsoft.com/office/officeart/2005/8/layout/cycle8"/>
    <dgm:cxn modelId="{EA86B53A-5639-4899-8F11-090783F476DE}" type="presParOf" srcId="{FC3F9B04-AAF9-4199-B532-B43CEF790D61}" destId="{C18F1CD8-E6EF-4302-B4FE-7667254A48CF}" srcOrd="23" destOrd="0" presId="urn:microsoft.com/office/officeart/2005/8/layout/cycle8"/>
    <dgm:cxn modelId="{429BADA5-2447-4E1E-BADF-05B8C18356B6}" type="presParOf" srcId="{FC3F9B04-AAF9-4199-B532-B43CEF790D61}" destId="{F82B26ED-57E4-4120-B19D-C8DBCC0D42AA}" srcOrd="24" destOrd="0" presId="urn:microsoft.com/office/officeart/2005/8/layout/cycle8"/>
  </dgm:cxnLst>
  <dgm:bg>
    <a:solidFill>
      <a:srgbClr val="FFFFFF"/>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82F2A4-1436-4B46-A7F1-C285CDEB1D3C}">
      <dsp:nvSpPr>
        <dsp:cNvPr id="0" name=""/>
        <dsp:cNvSpPr/>
      </dsp:nvSpPr>
      <dsp:spPr>
        <a:xfrm>
          <a:off x="1996040" y="410069"/>
          <a:ext cx="4248960" cy="4248960"/>
        </a:xfrm>
        <a:prstGeom prst="pie">
          <a:avLst>
            <a:gd name="adj1" fmla="val 16200000"/>
            <a:gd name="adj2" fmla="val 20520000"/>
          </a:avLst>
        </a:prstGeom>
        <a:solidFill>
          <a:srgbClr val="FFC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Promote Equity, Diversity, </a:t>
          </a:r>
          <a:r>
            <a:rPr lang="en-US" sz="1300" kern="1200" dirty="0"/>
            <a:t>and Inclusion</a:t>
          </a:r>
        </a:p>
      </dsp:txBody>
      <dsp:txXfrm>
        <a:off x="4212581" y="1124299"/>
        <a:ext cx="1365737" cy="910491"/>
      </dsp:txXfrm>
    </dsp:sp>
    <dsp:sp modelId="{FAD29C28-9C26-4195-8C5A-AA97F61B22E9}">
      <dsp:nvSpPr>
        <dsp:cNvPr id="0" name=""/>
        <dsp:cNvSpPr/>
      </dsp:nvSpPr>
      <dsp:spPr>
        <a:xfrm>
          <a:off x="2013084" y="426413"/>
          <a:ext cx="4248960" cy="4248960"/>
        </a:xfrm>
        <a:prstGeom prst="pie">
          <a:avLst>
            <a:gd name="adj1" fmla="val 20520000"/>
            <a:gd name="adj2" fmla="val 3240000"/>
          </a:avLst>
        </a:prstGeom>
        <a:solidFill>
          <a:srgbClr val="FFFF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a:solidFill>
                <a:sysClr val="windowText" lastClr="000000"/>
              </a:solidFill>
            </a:rPr>
            <a:t>    </a:t>
          </a:r>
          <a:r>
            <a:rPr lang="en-US" sz="1300" kern="1200" dirty="0" smtClean="0">
              <a:solidFill>
                <a:sysClr val="windowText" lastClr="000000"/>
              </a:solidFill>
            </a:rPr>
            <a:t>Ensure Mutual  Understanding and Expectations </a:t>
          </a:r>
          <a:endParaRPr lang="en-US" sz="1300" kern="1200" dirty="0">
            <a:solidFill>
              <a:sysClr val="windowText" lastClr="000000"/>
            </a:solidFill>
          </a:endParaRPr>
        </a:p>
      </dsp:txBody>
      <dsp:txXfrm>
        <a:off x="4749617" y="2367783"/>
        <a:ext cx="1264571" cy="1011657"/>
      </dsp:txXfrm>
    </dsp:sp>
    <dsp:sp modelId="{C32B40AF-B7F5-43FD-947D-0AE662CBAC77}">
      <dsp:nvSpPr>
        <dsp:cNvPr id="0" name=""/>
        <dsp:cNvSpPr/>
      </dsp:nvSpPr>
      <dsp:spPr>
        <a:xfrm>
          <a:off x="1916977" y="496217"/>
          <a:ext cx="4248960" cy="4248960"/>
        </a:xfrm>
        <a:prstGeom prst="pie">
          <a:avLst>
            <a:gd name="adj1" fmla="val 3240000"/>
            <a:gd name="adj2" fmla="val 7560000"/>
          </a:avLst>
        </a:prstGeom>
        <a:solidFill>
          <a:srgbClr val="92D05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Develop Academic &amp; Research Goals</a:t>
          </a:r>
          <a:endParaRPr lang="en-US" sz="1300" kern="1200" dirty="0"/>
        </a:p>
      </dsp:txBody>
      <dsp:txXfrm>
        <a:off x="3434463" y="3480606"/>
        <a:ext cx="1213988" cy="1112822"/>
      </dsp:txXfrm>
    </dsp:sp>
    <dsp:sp modelId="{2EFA1E48-02EB-4D9E-9341-7C59CB8DC3A7}">
      <dsp:nvSpPr>
        <dsp:cNvPr id="0" name=""/>
        <dsp:cNvSpPr/>
      </dsp:nvSpPr>
      <dsp:spPr>
        <a:xfrm>
          <a:off x="1820869" y="426413"/>
          <a:ext cx="4248960" cy="4248960"/>
        </a:xfrm>
        <a:prstGeom prst="pie">
          <a:avLst>
            <a:gd name="adj1" fmla="val 7560000"/>
            <a:gd name="adj2" fmla="val 11880000"/>
          </a:avLst>
        </a:prstGeom>
        <a:solidFill>
          <a:srgbClr val="00B0F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Support  Independence, Self-Efficacy, and Leadership</a:t>
          </a:r>
          <a:endParaRPr lang="en-US" sz="1300" kern="1200" dirty="0"/>
        </a:p>
      </dsp:txBody>
      <dsp:txXfrm>
        <a:off x="2068725" y="2367783"/>
        <a:ext cx="1264571" cy="1011657"/>
      </dsp:txXfrm>
    </dsp:sp>
    <dsp:sp modelId="{A4F69666-3022-4D13-9F29-A93E63074396}">
      <dsp:nvSpPr>
        <dsp:cNvPr id="0" name=""/>
        <dsp:cNvSpPr/>
      </dsp:nvSpPr>
      <dsp:spPr>
        <a:xfrm>
          <a:off x="1857289" y="313107"/>
          <a:ext cx="4248960" cy="4248960"/>
        </a:xfrm>
        <a:prstGeom prst="pie">
          <a:avLst>
            <a:gd name="adj1" fmla="val 11880000"/>
            <a:gd name="adj2" fmla="val 16200000"/>
          </a:avLst>
        </a:prstGeom>
        <a:solidFill>
          <a:srgbClr val="FF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577850">
            <a:lnSpc>
              <a:spcPct val="90000"/>
            </a:lnSpc>
            <a:spcBef>
              <a:spcPct val="0"/>
            </a:spcBef>
            <a:spcAft>
              <a:spcPct val="35000"/>
            </a:spcAft>
          </a:pPr>
          <a:r>
            <a:rPr lang="en-US" sz="1300" kern="1200" dirty="0" smtClean="0"/>
            <a:t>Facilitate Professional Development and Self-Advocacy</a:t>
          </a:r>
          <a:endParaRPr lang="en-US" sz="1300" kern="1200" dirty="0"/>
        </a:p>
      </dsp:txBody>
      <dsp:txXfrm>
        <a:off x="2523971" y="1027337"/>
        <a:ext cx="1365737" cy="910491"/>
      </dsp:txXfrm>
    </dsp:sp>
    <dsp:sp modelId="{CE2D9F52-BEA7-4E53-B796-79419BBA3F44}">
      <dsp:nvSpPr>
        <dsp:cNvPr id="0" name=""/>
        <dsp:cNvSpPr/>
      </dsp:nvSpPr>
      <dsp:spPr>
        <a:xfrm>
          <a:off x="1732809" y="147038"/>
          <a:ext cx="4775021" cy="4775021"/>
        </a:xfrm>
        <a:prstGeom prst="circularArrow">
          <a:avLst>
            <a:gd name="adj1" fmla="val 5085"/>
            <a:gd name="adj2" fmla="val 327528"/>
            <a:gd name="adj3" fmla="val 20192361"/>
            <a:gd name="adj4" fmla="val 16200324"/>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3396705-3003-4CD2-8459-EEE36F5BA6A7}">
      <dsp:nvSpPr>
        <dsp:cNvPr id="0" name=""/>
        <dsp:cNvSpPr/>
      </dsp:nvSpPr>
      <dsp:spPr>
        <a:xfrm>
          <a:off x="1750347" y="163345"/>
          <a:ext cx="4775021" cy="4775021"/>
        </a:xfrm>
        <a:prstGeom prst="circularArrow">
          <a:avLst>
            <a:gd name="adj1" fmla="val 5085"/>
            <a:gd name="adj2" fmla="val 327528"/>
            <a:gd name="adj3" fmla="val 2912753"/>
            <a:gd name="adj4" fmla="val 20519953"/>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EA518A2-21B9-4FEF-9CB4-325124747F38}">
      <dsp:nvSpPr>
        <dsp:cNvPr id="0" name=""/>
        <dsp:cNvSpPr/>
      </dsp:nvSpPr>
      <dsp:spPr>
        <a:xfrm>
          <a:off x="1653946" y="233363"/>
          <a:ext cx="4775021" cy="4775021"/>
        </a:xfrm>
        <a:prstGeom prst="circularArrow">
          <a:avLst>
            <a:gd name="adj1" fmla="val 5085"/>
            <a:gd name="adj2" fmla="val 327528"/>
            <a:gd name="adj3" fmla="val 7232777"/>
            <a:gd name="adj4" fmla="val 3239695"/>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18F1CD8-E6EF-4302-B4FE-7667254A48CF}">
      <dsp:nvSpPr>
        <dsp:cNvPr id="0" name=""/>
        <dsp:cNvSpPr/>
      </dsp:nvSpPr>
      <dsp:spPr>
        <a:xfrm>
          <a:off x="1557545" y="163345"/>
          <a:ext cx="4775021" cy="4775021"/>
        </a:xfrm>
        <a:prstGeom prst="circularArrow">
          <a:avLst>
            <a:gd name="adj1" fmla="val 5085"/>
            <a:gd name="adj2" fmla="val 327528"/>
            <a:gd name="adj3" fmla="val 11552519"/>
            <a:gd name="adj4" fmla="val 7559718"/>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82B26ED-57E4-4120-B19D-C8DBCC0D42AA}">
      <dsp:nvSpPr>
        <dsp:cNvPr id="0" name=""/>
        <dsp:cNvSpPr/>
      </dsp:nvSpPr>
      <dsp:spPr>
        <a:xfrm>
          <a:off x="1594458" y="50077"/>
          <a:ext cx="4775021" cy="4775021"/>
        </a:xfrm>
        <a:prstGeom prst="circularArrow">
          <a:avLst>
            <a:gd name="adj1" fmla="val 5085"/>
            <a:gd name="adj2" fmla="val 327528"/>
            <a:gd name="adj3" fmla="val 15872148"/>
            <a:gd name="adj4" fmla="val 11880111"/>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bwMode="auto">
          <a:xfrm>
            <a:off x="0" y="1"/>
            <a:ext cx="2971800" cy="464421"/>
          </a:xfrm>
          <a:prstGeom prst="rect">
            <a:avLst/>
          </a:prstGeom>
          <a:noFill/>
          <a:ln w="9525">
            <a:noFill/>
            <a:miter lim="800000"/>
            <a:headEnd/>
            <a:tailEnd/>
          </a:ln>
          <a:effectLst/>
        </p:spPr>
        <p:txBody>
          <a:bodyPr vert="horz" wrap="square" lIns="92022" tIns="46011" rIns="92022" bIns="46011" numCol="1" anchor="t" anchorCtr="0" compatLnSpc="1">
            <a:prstTxWarp prst="textNoShape">
              <a:avLst/>
            </a:prstTxWarp>
          </a:bodyPr>
          <a:lstStyle>
            <a:lvl1pPr defTabSz="920750">
              <a:defRPr sz="1200" dirty="0">
                <a:latin typeface="Times New Roman" pitchFamily="18" charset="0"/>
              </a:defRPr>
            </a:lvl1pPr>
          </a:lstStyle>
          <a:p>
            <a:pPr>
              <a:defRPr/>
            </a:pPr>
            <a:endParaRPr lang="en-US" dirty="0"/>
          </a:p>
        </p:txBody>
      </p:sp>
      <p:sp>
        <p:nvSpPr>
          <p:cNvPr id="24579" name="Rectangle 3"/>
          <p:cNvSpPr>
            <a:spLocks noGrp="1" noChangeArrowheads="1"/>
          </p:cNvSpPr>
          <p:nvPr>
            <p:ph type="dt" sz="quarter" idx="1"/>
          </p:nvPr>
        </p:nvSpPr>
        <p:spPr bwMode="auto">
          <a:xfrm>
            <a:off x="3886200" y="1"/>
            <a:ext cx="2971800" cy="464421"/>
          </a:xfrm>
          <a:prstGeom prst="rect">
            <a:avLst/>
          </a:prstGeom>
          <a:noFill/>
          <a:ln w="9525">
            <a:noFill/>
            <a:miter lim="800000"/>
            <a:headEnd/>
            <a:tailEnd/>
          </a:ln>
          <a:effectLst/>
        </p:spPr>
        <p:txBody>
          <a:bodyPr vert="horz" wrap="square" lIns="92022" tIns="46011" rIns="92022" bIns="46011" numCol="1" anchor="t" anchorCtr="0" compatLnSpc="1">
            <a:prstTxWarp prst="textNoShape">
              <a:avLst/>
            </a:prstTxWarp>
          </a:bodyPr>
          <a:lstStyle>
            <a:lvl1pPr algn="r" defTabSz="920750">
              <a:defRPr sz="1200" dirty="0">
                <a:latin typeface="Times New Roman" pitchFamily="18" charset="0"/>
              </a:defRPr>
            </a:lvl1pPr>
          </a:lstStyle>
          <a:p>
            <a:pPr>
              <a:defRPr/>
            </a:pPr>
            <a:endParaRPr lang="en-US" dirty="0"/>
          </a:p>
        </p:txBody>
      </p:sp>
      <p:sp>
        <p:nvSpPr>
          <p:cNvPr id="24580" name="Rectangle 4"/>
          <p:cNvSpPr>
            <a:spLocks noGrp="1" noChangeArrowheads="1"/>
          </p:cNvSpPr>
          <p:nvPr>
            <p:ph type="ftr" sz="quarter" idx="2"/>
          </p:nvPr>
        </p:nvSpPr>
        <p:spPr bwMode="auto">
          <a:xfrm>
            <a:off x="0" y="8831979"/>
            <a:ext cx="2971800" cy="464421"/>
          </a:xfrm>
          <a:prstGeom prst="rect">
            <a:avLst/>
          </a:prstGeom>
          <a:noFill/>
          <a:ln w="9525">
            <a:noFill/>
            <a:miter lim="800000"/>
            <a:headEnd/>
            <a:tailEnd/>
          </a:ln>
          <a:effectLst/>
        </p:spPr>
        <p:txBody>
          <a:bodyPr vert="horz" wrap="square" lIns="92022" tIns="46011" rIns="92022" bIns="46011" numCol="1" anchor="b" anchorCtr="0" compatLnSpc="1">
            <a:prstTxWarp prst="textNoShape">
              <a:avLst/>
            </a:prstTxWarp>
          </a:bodyPr>
          <a:lstStyle>
            <a:lvl1pPr defTabSz="920750">
              <a:defRPr sz="1200" dirty="0">
                <a:latin typeface="Times New Roman" pitchFamily="18" charset="0"/>
              </a:defRPr>
            </a:lvl1pPr>
          </a:lstStyle>
          <a:p>
            <a:pPr>
              <a:defRPr/>
            </a:pPr>
            <a:endParaRPr lang="en-US" dirty="0"/>
          </a:p>
        </p:txBody>
      </p:sp>
      <p:sp>
        <p:nvSpPr>
          <p:cNvPr id="24581" name="Rectangle 5"/>
          <p:cNvSpPr>
            <a:spLocks noGrp="1" noChangeArrowheads="1"/>
          </p:cNvSpPr>
          <p:nvPr>
            <p:ph type="sldNum" sz="quarter" idx="3"/>
          </p:nvPr>
        </p:nvSpPr>
        <p:spPr bwMode="auto">
          <a:xfrm>
            <a:off x="3886200" y="8831979"/>
            <a:ext cx="2971800" cy="464421"/>
          </a:xfrm>
          <a:prstGeom prst="rect">
            <a:avLst/>
          </a:prstGeom>
          <a:noFill/>
          <a:ln w="9525">
            <a:noFill/>
            <a:miter lim="800000"/>
            <a:headEnd/>
            <a:tailEnd/>
          </a:ln>
          <a:effectLst/>
        </p:spPr>
        <p:txBody>
          <a:bodyPr vert="horz" wrap="square" lIns="92022" tIns="46011" rIns="92022" bIns="46011" numCol="1" anchor="b" anchorCtr="0" compatLnSpc="1">
            <a:prstTxWarp prst="textNoShape">
              <a:avLst/>
            </a:prstTxWarp>
          </a:bodyPr>
          <a:lstStyle>
            <a:lvl1pPr algn="r" defTabSz="920750">
              <a:defRPr sz="1200">
                <a:latin typeface="Times New Roman" pitchFamily="18" charset="0"/>
              </a:defRPr>
            </a:lvl1pPr>
          </a:lstStyle>
          <a:p>
            <a:pPr>
              <a:defRPr/>
            </a:pPr>
            <a:fld id="{E0FE1941-883F-4D35-852D-7301186F4B29}" type="slidenum">
              <a:rPr lang="en-US"/>
              <a:pPr>
                <a:defRPr/>
              </a:pPr>
              <a:t>‹#›</a:t>
            </a:fld>
            <a:endParaRPr lang="en-US" dirty="0"/>
          </a:p>
        </p:txBody>
      </p:sp>
    </p:spTree>
    <p:extLst>
      <p:ext uri="{BB962C8B-B14F-4D97-AF65-F5344CB8AC3E}">
        <p14:creationId xmlns:p14="http://schemas.microsoft.com/office/powerpoint/2010/main" val="15713411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1"/>
            <a:ext cx="2971800" cy="464421"/>
          </a:xfrm>
          <a:prstGeom prst="rect">
            <a:avLst/>
          </a:prstGeom>
          <a:noFill/>
          <a:ln w="9525">
            <a:noFill/>
            <a:miter lim="800000"/>
            <a:headEnd/>
            <a:tailEnd/>
          </a:ln>
          <a:effectLst/>
        </p:spPr>
        <p:txBody>
          <a:bodyPr vert="horz" wrap="square" lIns="92022" tIns="46011" rIns="92022" bIns="46011" numCol="1" anchor="t" anchorCtr="0" compatLnSpc="1">
            <a:prstTxWarp prst="textNoShape">
              <a:avLst/>
            </a:prstTxWarp>
          </a:bodyPr>
          <a:lstStyle>
            <a:lvl1pPr defTabSz="920750">
              <a:defRPr sz="1200" dirty="0">
                <a:latin typeface="Times New Roman" pitchFamily="18" charset="0"/>
              </a:defRPr>
            </a:lvl1pPr>
          </a:lstStyle>
          <a:p>
            <a:pPr>
              <a:defRPr/>
            </a:pPr>
            <a:endParaRPr lang="en-US" dirty="0"/>
          </a:p>
        </p:txBody>
      </p:sp>
      <p:sp>
        <p:nvSpPr>
          <p:cNvPr id="22531" name="Rectangle 3"/>
          <p:cNvSpPr>
            <a:spLocks noGrp="1" noChangeArrowheads="1"/>
          </p:cNvSpPr>
          <p:nvPr>
            <p:ph type="dt" idx="1"/>
          </p:nvPr>
        </p:nvSpPr>
        <p:spPr bwMode="auto">
          <a:xfrm>
            <a:off x="3886200" y="1"/>
            <a:ext cx="2971800" cy="464421"/>
          </a:xfrm>
          <a:prstGeom prst="rect">
            <a:avLst/>
          </a:prstGeom>
          <a:noFill/>
          <a:ln w="9525">
            <a:noFill/>
            <a:miter lim="800000"/>
            <a:headEnd/>
            <a:tailEnd/>
          </a:ln>
          <a:effectLst/>
        </p:spPr>
        <p:txBody>
          <a:bodyPr vert="horz" wrap="square" lIns="92022" tIns="46011" rIns="92022" bIns="46011" numCol="1" anchor="t" anchorCtr="0" compatLnSpc="1">
            <a:prstTxWarp prst="textNoShape">
              <a:avLst/>
            </a:prstTxWarp>
          </a:bodyPr>
          <a:lstStyle>
            <a:lvl1pPr algn="r" defTabSz="920750">
              <a:defRPr sz="1200" dirty="0">
                <a:latin typeface="Times New Roman" pitchFamily="18" charset="0"/>
              </a:defRPr>
            </a:lvl1pPr>
          </a:lstStyle>
          <a:p>
            <a:pPr>
              <a:defRPr/>
            </a:pPr>
            <a:endParaRPr lang="en-US" dirty="0"/>
          </a:p>
        </p:txBody>
      </p:sp>
      <p:sp>
        <p:nvSpPr>
          <p:cNvPr id="27652"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3" name="Rectangle 5"/>
          <p:cNvSpPr>
            <a:spLocks noGrp="1" noChangeArrowheads="1"/>
          </p:cNvSpPr>
          <p:nvPr>
            <p:ph type="body" sz="quarter" idx="3"/>
          </p:nvPr>
        </p:nvSpPr>
        <p:spPr bwMode="auto">
          <a:xfrm>
            <a:off x="914400" y="4415990"/>
            <a:ext cx="5029200" cy="4182980"/>
          </a:xfrm>
          <a:prstGeom prst="rect">
            <a:avLst/>
          </a:prstGeom>
          <a:noFill/>
          <a:ln w="9525">
            <a:noFill/>
            <a:miter lim="800000"/>
            <a:headEnd/>
            <a:tailEnd/>
          </a:ln>
          <a:effectLst/>
        </p:spPr>
        <p:txBody>
          <a:bodyPr vert="horz" wrap="square" lIns="92022" tIns="46011" rIns="92022" bIns="4601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2534" name="Rectangle 6"/>
          <p:cNvSpPr>
            <a:spLocks noGrp="1" noChangeArrowheads="1"/>
          </p:cNvSpPr>
          <p:nvPr>
            <p:ph type="ftr" sz="quarter" idx="4"/>
          </p:nvPr>
        </p:nvSpPr>
        <p:spPr bwMode="auto">
          <a:xfrm>
            <a:off x="0" y="8831979"/>
            <a:ext cx="2971800" cy="464421"/>
          </a:xfrm>
          <a:prstGeom prst="rect">
            <a:avLst/>
          </a:prstGeom>
          <a:noFill/>
          <a:ln w="9525">
            <a:noFill/>
            <a:miter lim="800000"/>
            <a:headEnd/>
            <a:tailEnd/>
          </a:ln>
          <a:effectLst/>
        </p:spPr>
        <p:txBody>
          <a:bodyPr vert="horz" wrap="square" lIns="92022" tIns="46011" rIns="92022" bIns="46011" numCol="1" anchor="b" anchorCtr="0" compatLnSpc="1">
            <a:prstTxWarp prst="textNoShape">
              <a:avLst/>
            </a:prstTxWarp>
          </a:bodyPr>
          <a:lstStyle>
            <a:lvl1pPr defTabSz="920750">
              <a:defRPr sz="1200" dirty="0">
                <a:latin typeface="Times New Roman" pitchFamily="18" charset="0"/>
              </a:defRPr>
            </a:lvl1pPr>
          </a:lstStyle>
          <a:p>
            <a:pPr>
              <a:defRPr/>
            </a:pPr>
            <a:endParaRPr lang="en-US" dirty="0"/>
          </a:p>
        </p:txBody>
      </p:sp>
      <p:sp>
        <p:nvSpPr>
          <p:cNvPr id="22535" name="Rectangle 7"/>
          <p:cNvSpPr>
            <a:spLocks noGrp="1" noChangeArrowheads="1"/>
          </p:cNvSpPr>
          <p:nvPr>
            <p:ph type="sldNum" sz="quarter" idx="5"/>
          </p:nvPr>
        </p:nvSpPr>
        <p:spPr bwMode="auto">
          <a:xfrm>
            <a:off x="3886200" y="8831979"/>
            <a:ext cx="2971800" cy="464421"/>
          </a:xfrm>
          <a:prstGeom prst="rect">
            <a:avLst/>
          </a:prstGeom>
          <a:noFill/>
          <a:ln w="9525">
            <a:noFill/>
            <a:miter lim="800000"/>
            <a:headEnd/>
            <a:tailEnd/>
          </a:ln>
          <a:effectLst/>
        </p:spPr>
        <p:txBody>
          <a:bodyPr vert="horz" wrap="square" lIns="92022" tIns="46011" rIns="92022" bIns="46011" numCol="1" anchor="b" anchorCtr="0" compatLnSpc="1">
            <a:prstTxWarp prst="textNoShape">
              <a:avLst/>
            </a:prstTxWarp>
          </a:bodyPr>
          <a:lstStyle>
            <a:lvl1pPr algn="r" defTabSz="920750">
              <a:defRPr sz="1200">
                <a:latin typeface="Times New Roman" pitchFamily="18" charset="0"/>
              </a:defRPr>
            </a:lvl1pPr>
          </a:lstStyle>
          <a:p>
            <a:pPr>
              <a:defRPr/>
            </a:pPr>
            <a:fld id="{1C56FBB8-643C-444C-AD77-BD68880D01AB}" type="slidenum">
              <a:rPr lang="en-US"/>
              <a:pPr>
                <a:defRPr/>
              </a:pPr>
              <a:t>‹#›</a:t>
            </a:fld>
            <a:endParaRPr lang="en-US" dirty="0"/>
          </a:p>
        </p:txBody>
      </p:sp>
    </p:spTree>
    <p:extLst>
      <p:ext uri="{BB962C8B-B14F-4D97-AF65-F5344CB8AC3E}">
        <p14:creationId xmlns:p14="http://schemas.microsoft.com/office/powerpoint/2010/main" val="207959047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0750" eaLnBrk="0" hangingPunct="0">
              <a:spcBef>
                <a:spcPct val="30000"/>
              </a:spcBef>
              <a:defRPr sz="1200">
                <a:solidFill>
                  <a:schemeClr val="tx1"/>
                </a:solidFill>
                <a:latin typeface="Times New Roman" pitchFamily="18" charset="0"/>
              </a:defRPr>
            </a:lvl1pPr>
            <a:lvl2pPr marL="742950" indent="-285750" defTabSz="920750" eaLnBrk="0" hangingPunct="0">
              <a:spcBef>
                <a:spcPct val="30000"/>
              </a:spcBef>
              <a:defRPr sz="1200">
                <a:solidFill>
                  <a:schemeClr val="tx1"/>
                </a:solidFill>
                <a:latin typeface="Times New Roman" pitchFamily="18" charset="0"/>
              </a:defRPr>
            </a:lvl2pPr>
            <a:lvl3pPr marL="1143000" indent="-228600" defTabSz="920750" eaLnBrk="0" hangingPunct="0">
              <a:spcBef>
                <a:spcPct val="30000"/>
              </a:spcBef>
              <a:defRPr sz="1200">
                <a:solidFill>
                  <a:schemeClr val="tx1"/>
                </a:solidFill>
                <a:latin typeface="Times New Roman" pitchFamily="18" charset="0"/>
              </a:defRPr>
            </a:lvl3pPr>
            <a:lvl4pPr marL="1600200" indent="-228600" defTabSz="920750" eaLnBrk="0" hangingPunct="0">
              <a:spcBef>
                <a:spcPct val="30000"/>
              </a:spcBef>
              <a:defRPr sz="1200">
                <a:solidFill>
                  <a:schemeClr val="tx1"/>
                </a:solidFill>
                <a:latin typeface="Times New Roman" pitchFamily="18" charset="0"/>
              </a:defRPr>
            </a:lvl4pPr>
            <a:lvl5pPr marL="2057400" indent="-228600" defTabSz="920750" eaLnBrk="0" hangingPunct="0">
              <a:spcBef>
                <a:spcPct val="30000"/>
              </a:spcBef>
              <a:defRPr sz="1200">
                <a:solidFill>
                  <a:schemeClr val="tx1"/>
                </a:solidFill>
                <a:latin typeface="Times New Roman" pitchFamily="18" charset="0"/>
              </a:defRPr>
            </a:lvl5pPr>
            <a:lvl6pPr marL="2514600" indent="-228600" defTabSz="920750" eaLnBrk="0" fontAlgn="base" hangingPunct="0">
              <a:spcBef>
                <a:spcPct val="30000"/>
              </a:spcBef>
              <a:spcAft>
                <a:spcPct val="0"/>
              </a:spcAft>
              <a:defRPr sz="1200">
                <a:solidFill>
                  <a:schemeClr val="tx1"/>
                </a:solidFill>
                <a:latin typeface="Times New Roman" pitchFamily="18" charset="0"/>
              </a:defRPr>
            </a:lvl6pPr>
            <a:lvl7pPr marL="2971800" indent="-228600" defTabSz="920750" eaLnBrk="0" fontAlgn="base" hangingPunct="0">
              <a:spcBef>
                <a:spcPct val="30000"/>
              </a:spcBef>
              <a:spcAft>
                <a:spcPct val="0"/>
              </a:spcAft>
              <a:defRPr sz="1200">
                <a:solidFill>
                  <a:schemeClr val="tx1"/>
                </a:solidFill>
                <a:latin typeface="Times New Roman" pitchFamily="18" charset="0"/>
              </a:defRPr>
            </a:lvl7pPr>
            <a:lvl8pPr marL="3429000" indent="-228600" defTabSz="920750" eaLnBrk="0" fontAlgn="base" hangingPunct="0">
              <a:spcBef>
                <a:spcPct val="30000"/>
              </a:spcBef>
              <a:spcAft>
                <a:spcPct val="0"/>
              </a:spcAft>
              <a:defRPr sz="1200">
                <a:solidFill>
                  <a:schemeClr val="tx1"/>
                </a:solidFill>
                <a:latin typeface="Times New Roman" pitchFamily="18" charset="0"/>
              </a:defRPr>
            </a:lvl8pPr>
            <a:lvl9pPr marL="3886200" indent="-228600" defTabSz="920750" eaLnBrk="0" fontAlgn="base" hangingPunct="0">
              <a:spcBef>
                <a:spcPct val="30000"/>
              </a:spcBef>
              <a:spcAft>
                <a:spcPct val="0"/>
              </a:spcAft>
              <a:defRPr sz="1200">
                <a:solidFill>
                  <a:schemeClr val="tx1"/>
                </a:solidFill>
                <a:latin typeface="Times New Roman" pitchFamily="18" charset="0"/>
              </a:defRPr>
            </a:lvl9pPr>
          </a:lstStyle>
          <a:p>
            <a:pPr eaLnBrk="1" hangingPunct="1">
              <a:spcBef>
                <a:spcPct val="0"/>
              </a:spcBef>
            </a:pPr>
            <a:fld id="{67413B84-3EEB-4F87-8385-B5387C3CC909}" type="slidenum">
              <a:rPr lang="en-US" altLang="en-US" smtClean="0"/>
              <a:pPr eaLnBrk="1" hangingPunct="1">
                <a:spcBef>
                  <a:spcPct val="0"/>
                </a:spcBef>
              </a:pPr>
              <a:t>1</a:t>
            </a:fld>
            <a:endParaRPr lang="en-US" altLang="en-US" dirty="0" smtClean="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685800" y="4415990"/>
            <a:ext cx="5486400" cy="41829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88FA06-8842-4582-AA16-E672D63A5CCE}" type="slidenum">
              <a:rPr lang="en-US" smtClean="0"/>
              <a:t>15</a:t>
            </a:fld>
            <a:endParaRPr lang="en-US" dirty="0"/>
          </a:p>
        </p:txBody>
      </p:sp>
    </p:spTree>
    <p:extLst>
      <p:ext uri="{BB962C8B-B14F-4D97-AF65-F5344CB8AC3E}">
        <p14:creationId xmlns:p14="http://schemas.microsoft.com/office/powerpoint/2010/main" val="24945367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B88FA06-8842-4582-AA16-E672D63A5CCE}" type="slidenum">
              <a:rPr lang="en-US" smtClean="0"/>
              <a:t>17</a:t>
            </a:fld>
            <a:endParaRPr lang="en-US" dirty="0"/>
          </a:p>
        </p:txBody>
      </p:sp>
    </p:spTree>
    <p:extLst>
      <p:ext uri="{BB962C8B-B14F-4D97-AF65-F5344CB8AC3E}">
        <p14:creationId xmlns:p14="http://schemas.microsoft.com/office/powerpoint/2010/main" val="2607218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56FBB8-643C-444C-AD77-BD68880D01AB}" type="slidenum">
              <a:rPr lang="en-US" smtClean="0"/>
              <a:pPr>
                <a:defRPr/>
              </a:pPr>
              <a:t>19</a:t>
            </a:fld>
            <a:endParaRPr lang="en-US" dirty="0"/>
          </a:p>
        </p:txBody>
      </p:sp>
    </p:spTree>
    <p:extLst>
      <p:ext uri="{BB962C8B-B14F-4D97-AF65-F5344CB8AC3E}">
        <p14:creationId xmlns:p14="http://schemas.microsoft.com/office/powerpoint/2010/main" val="8499409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56FBB8-643C-444C-AD77-BD68880D01AB}" type="slidenum">
              <a:rPr lang="en-US" smtClean="0"/>
              <a:pPr>
                <a:defRPr/>
              </a:pPr>
              <a:t>20</a:t>
            </a:fld>
            <a:endParaRPr lang="en-US" dirty="0"/>
          </a:p>
        </p:txBody>
      </p:sp>
    </p:spTree>
    <p:extLst>
      <p:ext uri="{BB962C8B-B14F-4D97-AF65-F5344CB8AC3E}">
        <p14:creationId xmlns:p14="http://schemas.microsoft.com/office/powerpoint/2010/main" val="2805011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56FBB8-643C-444C-AD77-BD68880D01AB}" type="slidenum">
              <a:rPr lang="en-US" smtClean="0">
                <a:solidFill>
                  <a:prstClr val="black"/>
                </a:solidFill>
              </a:rPr>
              <a:pPr>
                <a:defRPr/>
              </a:pPr>
              <a:t>21</a:t>
            </a:fld>
            <a:endParaRPr lang="en-US" dirty="0">
              <a:solidFill>
                <a:prstClr val="black"/>
              </a:solidFill>
            </a:endParaRPr>
          </a:p>
        </p:txBody>
      </p:sp>
    </p:spTree>
    <p:extLst>
      <p:ext uri="{BB962C8B-B14F-4D97-AF65-F5344CB8AC3E}">
        <p14:creationId xmlns:p14="http://schemas.microsoft.com/office/powerpoint/2010/main" val="2957921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56FBB8-643C-444C-AD77-BD68880D01AB}" type="slidenum">
              <a:rPr lang="en-US" smtClean="0"/>
              <a:pPr>
                <a:defRPr/>
              </a:pPr>
              <a:t>22</a:t>
            </a:fld>
            <a:endParaRPr lang="en-US" dirty="0"/>
          </a:p>
        </p:txBody>
      </p:sp>
    </p:spTree>
    <p:extLst>
      <p:ext uri="{BB962C8B-B14F-4D97-AF65-F5344CB8AC3E}">
        <p14:creationId xmlns:p14="http://schemas.microsoft.com/office/powerpoint/2010/main" val="1177713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56FBB8-643C-444C-AD77-BD68880D01AB}" type="slidenum">
              <a:rPr lang="en-US" smtClean="0"/>
              <a:pPr>
                <a:defRPr/>
              </a:pPr>
              <a:t>24</a:t>
            </a:fld>
            <a:endParaRPr lang="en-US" dirty="0"/>
          </a:p>
        </p:txBody>
      </p:sp>
    </p:spTree>
    <p:extLst>
      <p:ext uri="{BB962C8B-B14F-4D97-AF65-F5344CB8AC3E}">
        <p14:creationId xmlns:p14="http://schemas.microsoft.com/office/powerpoint/2010/main" val="272929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56FBB8-643C-444C-AD77-BD68880D01AB}" type="slidenum">
              <a:rPr lang="en-US" smtClean="0"/>
              <a:pPr>
                <a:defRPr/>
              </a:pPr>
              <a:t>2</a:t>
            </a:fld>
            <a:endParaRPr lang="en-US" dirty="0"/>
          </a:p>
        </p:txBody>
      </p:sp>
    </p:spTree>
    <p:extLst>
      <p:ext uri="{BB962C8B-B14F-4D97-AF65-F5344CB8AC3E}">
        <p14:creationId xmlns:p14="http://schemas.microsoft.com/office/powerpoint/2010/main" val="4176430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56FBB8-643C-444C-AD77-BD68880D01AB}" type="slidenum">
              <a:rPr lang="en-US" smtClean="0"/>
              <a:pPr>
                <a:defRPr/>
              </a:pPr>
              <a:t>4</a:t>
            </a:fld>
            <a:endParaRPr lang="en-US" dirty="0"/>
          </a:p>
        </p:txBody>
      </p:sp>
    </p:spTree>
    <p:extLst>
      <p:ext uri="{BB962C8B-B14F-4D97-AF65-F5344CB8AC3E}">
        <p14:creationId xmlns:p14="http://schemas.microsoft.com/office/powerpoint/2010/main" val="3641717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56FBB8-643C-444C-AD77-BD68880D01AB}" type="slidenum">
              <a:rPr lang="en-US" smtClean="0"/>
              <a:pPr>
                <a:defRPr/>
              </a:pPr>
              <a:t>5</a:t>
            </a:fld>
            <a:endParaRPr lang="en-US" dirty="0"/>
          </a:p>
        </p:txBody>
      </p:sp>
    </p:spTree>
    <p:extLst>
      <p:ext uri="{BB962C8B-B14F-4D97-AF65-F5344CB8AC3E}">
        <p14:creationId xmlns:p14="http://schemas.microsoft.com/office/powerpoint/2010/main" val="1769813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56FBB8-643C-444C-AD77-BD68880D01AB}" type="slidenum">
              <a:rPr lang="en-US" smtClean="0"/>
              <a:pPr>
                <a:defRPr/>
              </a:pPr>
              <a:t>6</a:t>
            </a:fld>
            <a:endParaRPr lang="en-US" dirty="0"/>
          </a:p>
        </p:txBody>
      </p:sp>
    </p:spTree>
    <p:extLst>
      <p:ext uri="{BB962C8B-B14F-4D97-AF65-F5344CB8AC3E}">
        <p14:creationId xmlns:p14="http://schemas.microsoft.com/office/powerpoint/2010/main" val="2349583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C56FBB8-643C-444C-AD77-BD68880D01AB}" type="slidenum">
              <a:rPr lang="en-US" smtClean="0"/>
              <a:pPr>
                <a:defRPr/>
              </a:pPr>
              <a:t>7</a:t>
            </a:fld>
            <a:endParaRPr lang="en-US" dirty="0"/>
          </a:p>
        </p:txBody>
      </p:sp>
    </p:spTree>
    <p:extLst>
      <p:ext uri="{BB962C8B-B14F-4D97-AF65-F5344CB8AC3E}">
        <p14:creationId xmlns:p14="http://schemas.microsoft.com/office/powerpoint/2010/main" val="3359323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169835" indent="-169835">
              <a:buFont typeface="Arial" pitchFamily="34" charset="0"/>
              <a:buChar char="•"/>
              <a:defRPr/>
            </a:pPr>
            <a:r>
              <a:rPr lang="en-US" dirty="0"/>
              <a:t>Dr.  James A. Ferguson was the fourth dean of Tuskegee University’s School of Veterinary Medicine, and the first Tuskegee alumnus to serve in that capacity.  During his tenure at Tuskegee, Dr. Ferguson was instrumental in encouraging the summer fellowship program at CDC, where he served as a member of NCID’s Board of Scientific Counselors.  </a:t>
            </a:r>
          </a:p>
          <a:p>
            <a:pPr marL="169835" indent="-169835">
              <a:buFont typeface="Arial" pitchFamily="34" charset="0"/>
              <a:buChar char="•"/>
              <a:defRPr/>
            </a:pPr>
            <a:r>
              <a:rPr lang="en-US" dirty="0"/>
              <a:t>In recognition of his contributions to the mission of CDC and his commitment to helping minority students pursue careers in public health, the fellowship program was renamed in his honor in 1999 after his death.</a:t>
            </a:r>
          </a:p>
          <a:p>
            <a:pPr marL="169835" indent="-169835">
              <a:buFont typeface="Arial" pitchFamily="34" charset="0"/>
              <a:buChar char="•"/>
              <a:defRPr/>
            </a:pPr>
            <a:r>
              <a:rPr lang="en-US" dirty="0"/>
              <a:t>Beginning in 2000 the program was expanded to include not only Historically Black Colleges and Universities, medical and veterinary schools, but also schools of public health, dentistry and pharmacy. </a:t>
            </a:r>
          </a:p>
          <a:p>
            <a:pPr eaLnBrk="1" hangingPunct="1">
              <a:defRPr/>
            </a:pPr>
            <a:endParaRPr lang="en-US" dirty="0"/>
          </a:p>
        </p:txBody>
      </p:sp>
      <p:sp>
        <p:nvSpPr>
          <p:cNvPr id="4" name="Slide Number Placeholder 3"/>
          <p:cNvSpPr>
            <a:spLocks noGrp="1"/>
          </p:cNvSpPr>
          <p:nvPr>
            <p:ph type="sldNum" sz="quarter" idx="5"/>
          </p:nvPr>
        </p:nvSpPr>
        <p:spPr/>
        <p:txBody>
          <a:bodyPr/>
          <a:lstStyle/>
          <a:p>
            <a:pPr>
              <a:defRPr/>
            </a:pPr>
            <a:fld id="{329041FA-CFFC-470C-998A-EE03BE23824D}" type="slidenum">
              <a:rPr lang="en-US">
                <a:solidFill>
                  <a:prstClr val="black"/>
                </a:solidFill>
              </a:rPr>
              <a:pPr>
                <a:defRPr/>
              </a:pPr>
              <a:t>10</a:t>
            </a:fld>
            <a:endParaRPr lang="en-US" dirty="0">
              <a:solidFill>
                <a:prstClr val="black"/>
              </a:solidFill>
            </a:endParaRPr>
          </a:p>
        </p:txBody>
      </p:sp>
    </p:spTree>
    <p:extLst>
      <p:ext uri="{BB962C8B-B14F-4D97-AF65-F5344CB8AC3E}">
        <p14:creationId xmlns:p14="http://schemas.microsoft.com/office/powerpoint/2010/main" val="6990389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9835" indent="-169835">
              <a:buFontTx/>
              <a:buChar char="•"/>
            </a:pPr>
            <a:r>
              <a:rPr lang="en-US" altLang="en-US"/>
              <a:t>The ultimate goal of  the program is to grow the representation of well qualified under-represented minorities in the public health professions. </a:t>
            </a:r>
          </a:p>
          <a:p>
            <a:pPr marL="169835" indent="-169835">
              <a:buFontTx/>
              <a:buChar char="•"/>
            </a:pPr>
            <a:r>
              <a:rPr lang="en-US" altLang="en-US"/>
              <a:t>However, all graduate students, regardless of race or ethnicity, are eligible to apply.</a:t>
            </a:r>
          </a:p>
        </p:txBody>
      </p:sp>
      <p:sp>
        <p:nvSpPr>
          <p:cNvPr id="4" name="Slide Number Placeholder 3"/>
          <p:cNvSpPr>
            <a:spLocks noGrp="1"/>
          </p:cNvSpPr>
          <p:nvPr>
            <p:ph type="sldNum" sz="quarter" idx="5"/>
          </p:nvPr>
        </p:nvSpPr>
        <p:spPr/>
        <p:txBody>
          <a:bodyPr/>
          <a:lstStyle/>
          <a:p>
            <a:pPr>
              <a:defRPr/>
            </a:pPr>
            <a:fld id="{EF777204-0362-4BD0-9E7E-263D3F2C957A}" type="slidenum">
              <a:rPr lang="en-US">
                <a:solidFill>
                  <a:prstClr val="black"/>
                </a:solidFill>
              </a:rPr>
              <a:pPr>
                <a:defRPr/>
              </a:pPr>
              <a:t>11</a:t>
            </a:fld>
            <a:endParaRPr lang="en-US" dirty="0">
              <a:solidFill>
                <a:prstClr val="black"/>
              </a:solidFill>
            </a:endParaRPr>
          </a:p>
        </p:txBody>
      </p:sp>
    </p:spTree>
    <p:extLst>
      <p:ext uri="{BB962C8B-B14F-4D97-AF65-F5344CB8AC3E}">
        <p14:creationId xmlns:p14="http://schemas.microsoft.com/office/powerpoint/2010/main" val="28863621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Ferguson Fellowship is a 9 week public health training program that includes a one-week orientation in public health policy and practice, and 8 weeks of mentored infectious diseases research and career exploration.</a:t>
            </a:r>
          </a:p>
        </p:txBody>
      </p:sp>
      <p:sp>
        <p:nvSpPr>
          <p:cNvPr id="4" name="Slide Number Placeholder 3"/>
          <p:cNvSpPr>
            <a:spLocks noGrp="1"/>
          </p:cNvSpPr>
          <p:nvPr>
            <p:ph type="sldNum" sz="quarter" idx="5"/>
          </p:nvPr>
        </p:nvSpPr>
        <p:spPr/>
        <p:txBody>
          <a:bodyPr/>
          <a:lstStyle/>
          <a:p>
            <a:pPr>
              <a:defRPr/>
            </a:pPr>
            <a:fld id="{1D065937-F822-4F60-B87B-E36EC6E2D295}" type="slidenum">
              <a:rPr lang="en-US">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209005565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userDrawn="1"/>
        </p:nvSpPr>
        <p:spPr bwMode="auto">
          <a:xfrm>
            <a:off x="0" y="0"/>
            <a:ext cx="9144000" cy="3810000"/>
          </a:xfrm>
          <a:prstGeom prst="rect">
            <a:avLst/>
          </a:prstGeom>
          <a:solidFill>
            <a:srgbClr val="D6BE5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endParaRPr lang="en-US" altLang="en-US" dirty="0" smtClean="0"/>
          </a:p>
        </p:txBody>
      </p:sp>
      <p:sp>
        <p:nvSpPr>
          <p:cNvPr id="5" name="AutoShape 4"/>
          <p:cNvSpPr>
            <a:spLocks noChangeArrowheads="1"/>
          </p:cNvSpPr>
          <p:nvPr userDrawn="1"/>
        </p:nvSpPr>
        <p:spPr bwMode="auto">
          <a:xfrm>
            <a:off x="0" y="0"/>
            <a:ext cx="8610600" cy="3657600"/>
          </a:xfrm>
          <a:prstGeom prst="roundRect">
            <a:avLst>
              <a:gd name="adj" fmla="val 42222"/>
            </a:avLst>
          </a:prstGeom>
          <a:solidFill>
            <a:srgbClr val="8280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endParaRPr lang="en-US" altLang="en-US" dirty="0" smtClean="0"/>
          </a:p>
        </p:txBody>
      </p:sp>
      <p:sp>
        <p:nvSpPr>
          <p:cNvPr id="6" name="Rectangle 3"/>
          <p:cNvSpPr>
            <a:spLocks noChangeArrowheads="1"/>
          </p:cNvSpPr>
          <p:nvPr userDrawn="1"/>
        </p:nvSpPr>
        <p:spPr bwMode="auto">
          <a:xfrm>
            <a:off x="0" y="6553200"/>
            <a:ext cx="9144000" cy="304800"/>
          </a:xfrm>
          <a:prstGeom prst="rect">
            <a:avLst/>
          </a:prstGeom>
          <a:solidFill>
            <a:srgbClr val="D6BE5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endParaRPr lang="en-US" altLang="en-US" dirty="0" smtClean="0"/>
          </a:p>
        </p:txBody>
      </p:sp>
      <p:graphicFrame>
        <p:nvGraphicFramePr>
          <p:cNvPr id="7" name="Object 10"/>
          <p:cNvGraphicFramePr>
            <a:graphicFrameLocks noChangeAspect="1"/>
          </p:cNvGraphicFramePr>
          <p:nvPr userDrawn="1"/>
        </p:nvGraphicFramePr>
        <p:xfrm>
          <a:off x="5867400" y="5029200"/>
          <a:ext cx="2870200" cy="1328738"/>
        </p:xfrm>
        <a:graphic>
          <a:graphicData uri="http://schemas.openxmlformats.org/presentationml/2006/ole">
            <mc:AlternateContent xmlns:mc="http://schemas.openxmlformats.org/markup-compatibility/2006">
              <mc:Choice xmlns:v="urn:schemas-microsoft-com:vml" Requires="v">
                <p:oleObj spid="_x0000_s51296" name="Image" r:id="rId3" imgW="2870493" imgH="1328818" progId="Photoshop.Image.9">
                  <p:embed/>
                </p:oleObj>
              </mc:Choice>
              <mc:Fallback>
                <p:oleObj name="Image" r:id="rId3" imgW="2870493" imgH="1328818" progId="Photoshop.Image.9">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5029200"/>
                        <a:ext cx="2870200" cy="1328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2"/>
          <p:cNvSpPr>
            <a:spLocks noChangeArrowheads="1"/>
          </p:cNvSpPr>
          <p:nvPr userDrawn="1"/>
        </p:nvSpPr>
        <p:spPr bwMode="auto">
          <a:xfrm>
            <a:off x="8077200" y="847725"/>
            <a:ext cx="1066800" cy="1733550"/>
          </a:xfrm>
          <a:prstGeom prst="rect">
            <a:avLst/>
          </a:prstGeom>
          <a:solidFill>
            <a:schemeClr val="tx1"/>
          </a:solidFill>
          <a:ln w="9525">
            <a:solidFill>
              <a:schemeClr val="tx1"/>
            </a:solidFill>
            <a:miter lim="800000"/>
            <a:headEnd/>
            <a:tailEnd/>
          </a:ln>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endParaRPr lang="en-US" altLang="en-US" dirty="0" smtClean="0"/>
          </a:p>
        </p:txBody>
      </p:sp>
      <p:sp>
        <p:nvSpPr>
          <p:cNvPr id="9" name="Rectangle 13"/>
          <p:cNvSpPr>
            <a:spLocks noChangeArrowheads="1"/>
          </p:cNvSpPr>
          <p:nvPr userDrawn="1"/>
        </p:nvSpPr>
        <p:spPr bwMode="auto">
          <a:xfrm>
            <a:off x="0" y="0"/>
            <a:ext cx="3352800" cy="3657600"/>
          </a:xfrm>
          <a:prstGeom prst="rect">
            <a:avLst/>
          </a:prstGeom>
          <a:solidFill>
            <a:srgbClr val="8280C4"/>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endParaRPr lang="en-US" altLang="en-US" dirty="0" smtClean="0"/>
          </a:p>
        </p:txBody>
      </p:sp>
      <p:sp>
        <p:nvSpPr>
          <p:cNvPr id="10" name="AutoShape 11"/>
          <p:cNvSpPr>
            <a:spLocks noChangeArrowheads="1"/>
          </p:cNvSpPr>
          <p:nvPr userDrawn="1"/>
        </p:nvSpPr>
        <p:spPr bwMode="auto">
          <a:xfrm>
            <a:off x="304800" y="838200"/>
            <a:ext cx="8686800" cy="1752600"/>
          </a:xfrm>
          <a:prstGeom prst="roundRect">
            <a:avLst>
              <a:gd name="adj" fmla="val 50000"/>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endParaRPr lang="en-US" altLang="en-US" dirty="0" smtClean="0"/>
          </a:p>
        </p:txBody>
      </p:sp>
      <p:pic>
        <p:nvPicPr>
          <p:cNvPr id="11" name="Picture 14" descr="Child with autism photo 1BW"/>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4038600"/>
            <a:ext cx="18859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descr="Child with autism photo 2"/>
          <p:cNvPicPr>
            <a:picLocks noChangeAspect="1" noChangeArrowheads="1"/>
          </p:cNvPicPr>
          <p:nvPr userDrawn="1"/>
        </p:nvPicPr>
        <p:blipFill>
          <a:blip r:embed="rId6">
            <a:extLst>
              <a:ext uri="{28A0092B-C50C-407E-A947-70E740481C1C}">
                <a14:useLocalDpi xmlns:a14="http://schemas.microsoft.com/office/drawing/2010/main" val="0"/>
              </a:ext>
            </a:extLst>
          </a:blip>
          <a:srcRect l="12286" t="25273"/>
          <a:stretch>
            <a:fillRect/>
          </a:stretch>
        </p:blipFill>
        <p:spPr bwMode="auto">
          <a:xfrm>
            <a:off x="1981200" y="4038600"/>
            <a:ext cx="22098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Rectangle 6"/>
          <p:cNvSpPr>
            <a:spLocks noGrp="1" noChangeArrowheads="1"/>
          </p:cNvSpPr>
          <p:nvPr>
            <p:ph type="subTitle" idx="1"/>
          </p:nvPr>
        </p:nvSpPr>
        <p:spPr>
          <a:xfrm>
            <a:off x="609600" y="2743200"/>
            <a:ext cx="6400800" cy="1752600"/>
          </a:xfrm>
        </p:spPr>
        <p:txBody>
          <a:bodyPr/>
          <a:lstStyle>
            <a:lvl1pPr marL="0" indent="0">
              <a:buFontTx/>
              <a:buNone/>
              <a:defRPr>
                <a:solidFill>
                  <a:schemeClr val="bg1"/>
                </a:solidFill>
              </a:defRPr>
            </a:lvl1pPr>
          </a:lstStyle>
          <a:p>
            <a:r>
              <a:rPr lang="en-US"/>
              <a:t>Click to edit Master subtitle style</a:t>
            </a:r>
          </a:p>
        </p:txBody>
      </p:sp>
      <p:sp>
        <p:nvSpPr>
          <p:cNvPr id="137221" name="Rectangle 5"/>
          <p:cNvSpPr>
            <a:spLocks noGrp="1" noChangeArrowheads="1"/>
          </p:cNvSpPr>
          <p:nvPr>
            <p:ph type="ctrTitle"/>
          </p:nvPr>
        </p:nvSpPr>
        <p:spPr>
          <a:xfrm>
            <a:off x="609600" y="1066800"/>
            <a:ext cx="7772400" cy="1470025"/>
          </a:xfrm>
        </p:spPr>
        <p:txBody>
          <a:bodyPr/>
          <a:lstStyle>
            <a:lvl1pPr>
              <a:defRPr sz="3200"/>
            </a:lvl1pPr>
          </a:lstStyle>
          <a:p>
            <a:r>
              <a:rPr lang="en-US"/>
              <a:t>CLICK TO EDIT MASTER TITLE STYLE</a:t>
            </a:r>
          </a:p>
        </p:txBody>
      </p:sp>
      <p:sp>
        <p:nvSpPr>
          <p:cNvPr id="13" name="Rectangle 7"/>
          <p:cNvSpPr>
            <a:spLocks noGrp="1" noChangeArrowheads="1"/>
          </p:cNvSpPr>
          <p:nvPr>
            <p:ph type="sldNum" sz="quarter" idx="10"/>
          </p:nvPr>
        </p:nvSpPr>
        <p:spPr>
          <a:xfrm>
            <a:off x="6553200" y="6245225"/>
            <a:ext cx="2133600" cy="476250"/>
          </a:xfrm>
        </p:spPr>
        <p:txBody>
          <a:bodyPr/>
          <a:lstStyle>
            <a:lvl1pPr>
              <a:defRPr/>
            </a:lvl1pPr>
          </a:lstStyle>
          <a:p>
            <a:pPr>
              <a:defRPr/>
            </a:pPr>
            <a:fld id="{C2D3EEA4-9007-46EA-B8E1-DC2B5769E7A6}" type="slidenum">
              <a:rPr lang="en-US"/>
              <a:pPr>
                <a:defRPr/>
              </a:pPr>
              <a:t>‹#›</a:t>
            </a:fld>
            <a:endParaRPr lang="en-US" dirty="0"/>
          </a:p>
        </p:txBody>
      </p:sp>
    </p:spTree>
    <p:extLst>
      <p:ext uri="{BB962C8B-B14F-4D97-AF65-F5344CB8AC3E}">
        <p14:creationId xmlns:p14="http://schemas.microsoft.com/office/powerpoint/2010/main" val="5299824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50B955DE-E53B-4C5A-8252-5CCE8C8B7291}" type="slidenum">
              <a:rPr lang="en-US"/>
              <a:pPr>
                <a:defRPr/>
              </a:pPr>
              <a:t>‹#›</a:t>
            </a:fld>
            <a:endParaRPr lang="en-US" dirty="0"/>
          </a:p>
        </p:txBody>
      </p:sp>
    </p:spTree>
    <p:extLst>
      <p:ext uri="{BB962C8B-B14F-4D97-AF65-F5344CB8AC3E}">
        <p14:creationId xmlns:p14="http://schemas.microsoft.com/office/powerpoint/2010/main" val="10405066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2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762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3BE763CC-3D7B-42FA-824B-CED94690260D}" type="slidenum">
              <a:rPr lang="en-US"/>
              <a:pPr>
                <a:defRPr/>
              </a:pPr>
              <a:t>‹#›</a:t>
            </a:fld>
            <a:endParaRPr lang="en-US" dirty="0"/>
          </a:p>
        </p:txBody>
      </p:sp>
    </p:spTree>
    <p:extLst>
      <p:ext uri="{BB962C8B-B14F-4D97-AF65-F5344CB8AC3E}">
        <p14:creationId xmlns:p14="http://schemas.microsoft.com/office/powerpoint/2010/main" val="2566205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73152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752600"/>
            <a:ext cx="3810000" cy="3810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752600"/>
            <a:ext cx="3810000" cy="3810000"/>
          </a:xfrm>
        </p:spPr>
        <p:txBody>
          <a:bodyPr/>
          <a:lstStyle/>
          <a:p>
            <a:pPr lvl="0"/>
            <a:endParaRPr lang="en-US" noProof="0"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41BCF887-A0B6-4400-BBC9-979166408036}" type="slidenum">
              <a:rPr lang="en-US"/>
              <a:pPr>
                <a:defRPr/>
              </a:pPr>
              <a:t>‹#›</a:t>
            </a:fld>
            <a:endParaRPr lang="en-US" dirty="0"/>
          </a:p>
        </p:txBody>
      </p:sp>
    </p:spTree>
    <p:extLst>
      <p:ext uri="{BB962C8B-B14F-4D97-AF65-F5344CB8AC3E}">
        <p14:creationId xmlns:p14="http://schemas.microsoft.com/office/powerpoint/2010/main" val="14634983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ext Slide option B">
    <p:spTree>
      <p:nvGrpSpPr>
        <p:cNvPr id="1" name=""/>
        <p:cNvGrpSpPr/>
        <p:nvPr/>
      </p:nvGrpSpPr>
      <p:grpSpPr>
        <a:xfrm>
          <a:off x="0" y="0"/>
          <a:ext cx="0" cy="0"/>
          <a:chOff x="0" y="0"/>
          <a:chExt cx="0" cy="0"/>
        </a:xfrm>
      </p:grpSpPr>
      <p:pic>
        <p:nvPicPr>
          <p:cNvPr id="4" name="Picture 3" descr="11872_PowerPointTempUpdateSummer2016_Institute_M110.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Placeholder 7"/>
          <p:cNvSpPr>
            <a:spLocks noGrp="1"/>
          </p:cNvSpPr>
          <p:nvPr>
            <p:ph type="body" sz="quarter" idx="11"/>
          </p:nvPr>
        </p:nvSpPr>
        <p:spPr>
          <a:xfrm>
            <a:off x="533400" y="381000"/>
            <a:ext cx="7772400" cy="914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3000" b="1" i="0">
                <a:solidFill>
                  <a:schemeClr val="tx1"/>
                </a:solidFill>
                <a:latin typeface="Arial"/>
                <a:cs typeface="Arial"/>
              </a:defRPr>
            </a:lvl1pPr>
            <a:lvl2pPr marL="457200" indent="0" algn="ctr">
              <a:buNone/>
              <a:defRPr b="1" i="0">
                <a:latin typeface="Arial"/>
                <a:cs typeface="Arial"/>
              </a:defRPr>
            </a:lvl2pPr>
            <a:lvl3pPr marL="914400" indent="0" algn="ctr">
              <a:buNone/>
              <a:defRPr b="1" i="0">
                <a:latin typeface="Arial"/>
                <a:cs typeface="Arial"/>
              </a:defRPr>
            </a:lvl3pPr>
            <a:lvl4pPr marL="1371600" indent="0" algn="ctr">
              <a:buNone/>
              <a:defRPr b="1" i="0">
                <a:latin typeface="Arial"/>
                <a:cs typeface="Arial"/>
              </a:defRPr>
            </a:lvl4pPr>
            <a:lvl5pPr marL="1828800" indent="0" algn="ctr">
              <a:buNone/>
              <a:defRPr b="1" i="0">
                <a:latin typeface="Arial"/>
                <a:cs typeface="Arial"/>
              </a:defRPr>
            </a:lvl5pPr>
          </a:lstStyle>
          <a:p>
            <a:pPr lvl="0"/>
            <a:r>
              <a:rPr lang="en-US" dirty="0" smtClean="0"/>
              <a:t>Click to edit Master</a:t>
            </a:r>
          </a:p>
          <a:p>
            <a:pPr lvl="0"/>
            <a:endParaRPr lang="en-US" dirty="0"/>
          </a:p>
        </p:txBody>
      </p:sp>
      <p:sp>
        <p:nvSpPr>
          <p:cNvPr id="7" name="Content Placeholder 9"/>
          <p:cNvSpPr>
            <a:spLocks noGrp="1"/>
          </p:cNvSpPr>
          <p:nvPr>
            <p:ph sz="quarter" idx="12"/>
          </p:nvPr>
        </p:nvSpPr>
        <p:spPr>
          <a:xfrm>
            <a:off x="533400" y="1600200"/>
            <a:ext cx="7848600" cy="41910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0"/>
          </p:nvPr>
        </p:nvSpPr>
        <p:spPr>
          <a:xfrm>
            <a:off x="6629400" y="24975"/>
            <a:ext cx="2514600" cy="533400"/>
          </a:xfrm>
        </p:spPr>
        <p:txBody>
          <a:bodyPr>
            <a:noAutofit/>
          </a:bodyPr>
          <a:lstStyle>
            <a:lvl1pPr marL="0" indent="0" algn="ctr">
              <a:buNone/>
              <a:defRPr sz="1200" b="1" i="0">
                <a:solidFill>
                  <a:srgbClr val="FFFFFF"/>
                </a:solidFill>
                <a:latin typeface="Arial"/>
                <a:cs typeface="Arial"/>
              </a:defRPr>
            </a:lvl1pPr>
            <a:lvl2pPr>
              <a:defRPr sz="1400" b="1" i="0">
                <a:latin typeface="Arial"/>
                <a:cs typeface="Arial"/>
              </a:defRPr>
            </a:lvl2pPr>
            <a:lvl3pPr>
              <a:defRPr sz="1400" b="1" i="0">
                <a:latin typeface="Arial"/>
                <a:cs typeface="Arial"/>
              </a:defRPr>
            </a:lvl3pPr>
            <a:lvl4pPr>
              <a:defRPr sz="1400" b="1" i="0">
                <a:latin typeface="Arial"/>
                <a:cs typeface="Arial"/>
              </a:defRPr>
            </a:lvl4pPr>
            <a:lvl5pPr>
              <a:defRPr sz="1400" b="1" i="0">
                <a:latin typeface="Arial"/>
                <a:cs typeface="Arial"/>
              </a:defRPr>
            </a:lvl5pPr>
          </a:lstStyle>
          <a:p>
            <a:pPr lvl="0"/>
            <a:r>
              <a:rPr lang="en-US" dirty="0" smtClean="0"/>
              <a:t>Click to edit Master text styles</a:t>
            </a:r>
          </a:p>
        </p:txBody>
      </p:sp>
    </p:spTree>
    <p:extLst>
      <p:ext uri="{BB962C8B-B14F-4D97-AF65-F5344CB8AC3E}">
        <p14:creationId xmlns:p14="http://schemas.microsoft.com/office/powerpoint/2010/main" val="249321562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ext Slide option E">
    <p:spTree>
      <p:nvGrpSpPr>
        <p:cNvPr id="1" name=""/>
        <p:cNvGrpSpPr/>
        <p:nvPr/>
      </p:nvGrpSpPr>
      <p:grpSpPr>
        <a:xfrm>
          <a:off x="0" y="0"/>
          <a:ext cx="0" cy="0"/>
          <a:chOff x="0" y="0"/>
          <a:chExt cx="0" cy="0"/>
        </a:xfrm>
      </p:grpSpPr>
      <p:pic>
        <p:nvPicPr>
          <p:cNvPr id="4" name="Picture 3" descr="11872_PowerPointTempUpdateSummer2016_Institute_M113.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Content Placeholder 9"/>
          <p:cNvSpPr>
            <a:spLocks noGrp="1"/>
          </p:cNvSpPr>
          <p:nvPr>
            <p:ph sz="quarter" idx="12"/>
          </p:nvPr>
        </p:nvSpPr>
        <p:spPr>
          <a:xfrm>
            <a:off x="533400" y="914400"/>
            <a:ext cx="7848600" cy="4876800"/>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4"/>
          <p:cNvSpPr>
            <a:spLocks noGrp="1"/>
          </p:cNvSpPr>
          <p:nvPr>
            <p:ph type="body" sz="quarter" idx="10"/>
          </p:nvPr>
        </p:nvSpPr>
        <p:spPr>
          <a:xfrm>
            <a:off x="6629400" y="24975"/>
            <a:ext cx="2514600" cy="533400"/>
          </a:xfrm>
        </p:spPr>
        <p:txBody>
          <a:bodyPr>
            <a:noAutofit/>
          </a:bodyPr>
          <a:lstStyle>
            <a:lvl1pPr marL="0" indent="0" algn="ctr">
              <a:buNone/>
              <a:defRPr sz="1200" b="1" i="0">
                <a:solidFill>
                  <a:srgbClr val="FFFFFF"/>
                </a:solidFill>
                <a:latin typeface="Arial"/>
                <a:cs typeface="Arial"/>
              </a:defRPr>
            </a:lvl1pPr>
            <a:lvl2pPr>
              <a:defRPr sz="1400" b="1" i="0">
                <a:latin typeface="Arial"/>
                <a:cs typeface="Arial"/>
              </a:defRPr>
            </a:lvl2pPr>
            <a:lvl3pPr>
              <a:defRPr sz="1400" b="1" i="0">
                <a:latin typeface="Arial"/>
                <a:cs typeface="Arial"/>
              </a:defRPr>
            </a:lvl3pPr>
            <a:lvl4pPr>
              <a:defRPr sz="1400" b="1" i="0">
                <a:latin typeface="Arial"/>
                <a:cs typeface="Arial"/>
              </a:defRPr>
            </a:lvl4pPr>
            <a:lvl5pPr>
              <a:defRPr sz="1400" b="1" i="0">
                <a:latin typeface="Arial"/>
                <a:cs typeface="Arial"/>
              </a:defRPr>
            </a:lvl5pPr>
          </a:lstStyle>
          <a:p>
            <a:pPr lvl="0"/>
            <a:r>
              <a:rPr lang="en-US" dirty="0" smtClean="0"/>
              <a:t>Click to edit Master text styles</a:t>
            </a:r>
          </a:p>
        </p:txBody>
      </p:sp>
    </p:spTree>
    <p:extLst>
      <p:ext uri="{BB962C8B-B14F-4D97-AF65-F5344CB8AC3E}">
        <p14:creationId xmlns:p14="http://schemas.microsoft.com/office/powerpoint/2010/main" val="383025938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chor="b" anchorCtr="0"/>
          <a:lstStyle>
            <a:lvl1pPr>
              <a:lnSpc>
                <a:spcPts val="2250"/>
              </a:lnSpc>
              <a:defRPr sz="2100" b="1" baseline="0">
                <a:solidFill>
                  <a:schemeClr val="tx1"/>
                </a:solidFill>
                <a:effectLst/>
              </a:defRPr>
            </a:lvl1pPr>
          </a:lstStyle>
          <a:p>
            <a:r>
              <a:rPr lang="en-US" dirty="0"/>
              <a:t>Click to edit Master title style</a:t>
            </a:r>
          </a:p>
        </p:txBody>
      </p:sp>
      <p:sp>
        <p:nvSpPr>
          <p:cNvPr id="3" name="Content Placeholder 2"/>
          <p:cNvSpPr>
            <a:spLocks noGrp="1"/>
          </p:cNvSpPr>
          <p:nvPr>
            <p:ph idx="1"/>
          </p:nvPr>
        </p:nvSpPr>
        <p:spPr>
          <a:xfrm>
            <a:off x="457200" y="1600201"/>
            <a:ext cx="8229600" cy="4191000"/>
          </a:xfrm>
          <a:prstGeom prst="rect">
            <a:avLst/>
          </a:prstGeom>
        </p:spPr>
        <p:txBody>
          <a:bodyPr/>
          <a:lstStyle>
            <a:lvl1pPr>
              <a:buClr>
                <a:schemeClr val="tx1"/>
              </a:buClr>
              <a:buSzPct val="70000"/>
              <a:buFont typeface="Wingdings" pitchFamily="2" charset="2"/>
              <a:buChar char="q"/>
              <a:defRPr sz="1800" b="1" baseline="0">
                <a:solidFill>
                  <a:schemeClr val="bg2"/>
                </a:solidFill>
              </a:defRPr>
            </a:lvl1pPr>
            <a:lvl2pPr>
              <a:buClr>
                <a:schemeClr val="tx1"/>
              </a:buClr>
              <a:buSzPct val="100000"/>
              <a:buFont typeface="Wingdings" pitchFamily="2" charset="2"/>
              <a:buChar char="§"/>
              <a:defRPr sz="1500">
                <a:solidFill>
                  <a:schemeClr val="bg2"/>
                </a:solidFill>
              </a:defRPr>
            </a:lvl2pPr>
            <a:lvl3pPr>
              <a:buClr>
                <a:schemeClr val="tx1"/>
              </a:buClr>
              <a:buSzPct val="100000"/>
              <a:buFont typeface="Arial" pitchFamily="34" charset="0"/>
              <a:buChar char="•"/>
              <a:defRPr sz="1350">
                <a:solidFill>
                  <a:schemeClr val="bg2"/>
                </a:solidFill>
              </a:defRPr>
            </a:lvl3pPr>
            <a:lvl4pPr>
              <a:buClr>
                <a:schemeClr val="tx1"/>
              </a:buClr>
              <a:buSzPct val="70000"/>
              <a:buFont typeface="Courier New" pitchFamily="49" charset="0"/>
              <a:buChar char="o"/>
              <a:defRPr sz="1350" baseline="0">
                <a:solidFill>
                  <a:schemeClr val="bg2"/>
                </a:solidFill>
              </a:defRPr>
            </a:lvl4pPr>
            <a:lvl5pPr>
              <a:buClr>
                <a:schemeClr val="tx1"/>
              </a:buClr>
              <a:buSzPct val="70000"/>
              <a:buFont typeface="Arial" pitchFamily="34" charset="0"/>
              <a:buChar char="•"/>
              <a:defRPr sz="135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8"/>
          <p:cNvSpPr>
            <a:spLocks noGrp="1"/>
          </p:cNvSpPr>
          <p:nvPr>
            <p:ph type="body" sz="quarter" idx="10"/>
          </p:nvPr>
        </p:nvSpPr>
        <p:spPr>
          <a:xfrm>
            <a:off x="457200" y="5791200"/>
            <a:ext cx="8229600" cy="609600"/>
          </a:xfrm>
          <a:prstGeom prst="rect">
            <a:avLst/>
          </a:prstGeom>
        </p:spPr>
        <p:txBody>
          <a:bodyPr anchor="b" anchorCtr="0"/>
          <a:lstStyle>
            <a:lvl1pPr algn="l">
              <a:lnSpc>
                <a:spcPts val="825"/>
              </a:lnSpc>
              <a:buNone/>
              <a:defRPr sz="825"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a:t>Click to edit Master text styles</a:t>
            </a:r>
          </a:p>
        </p:txBody>
      </p:sp>
    </p:spTree>
    <p:extLst>
      <p:ext uri="{BB962C8B-B14F-4D97-AF65-F5344CB8AC3E}">
        <p14:creationId xmlns:p14="http://schemas.microsoft.com/office/powerpoint/2010/main" val="63080381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slide option B">
    <p:spTree>
      <p:nvGrpSpPr>
        <p:cNvPr id="1" name=""/>
        <p:cNvGrpSpPr/>
        <p:nvPr/>
      </p:nvGrpSpPr>
      <p:grpSpPr>
        <a:xfrm>
          <a:off x="0" y="0"/>
          <a:ext cx="0" cy="0"/>
          <a:chOff x="0" y="0"/>
          <a:chExt cx="0" cy="0"/>
        </a:xfrm>
      </p:grpSpPr>
      <p:pic>
        <p:nvPicPr>
          <p:cNvPr id="4" name="Picture 3" descr="11872_PowerPointTempUpdateSummer2016_Institute_M19.jp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Placeholder 7"/>
          <p:cNvSpPr>
            <a:spLocks noGrp="1"/>
          </p:cNvSpPr>
          <p:nvPr>
            <p:ph type="body" sz="quarter" idx="11"/>
          </p:nvPr>
        </p:nvSpPr>
        <p:spPr>
          <a:xfrm>
            <a:off x="533400" y="685800"/>
            <a:ext cx="7772400" cy="914400"/>
          </a:xfrm>
        </p:spPr>
        <p:txBody>
          <a:bodyPr>
            <a:noAutofit/>
          </a:bodyPr>
          <a:lstStyle>
            <a:lvl1pPr marL="0" marR="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sz="4000" b="1" i="0">
                <a:solidFill>
                  <a:srgbClr val="000000"/>
                </a:solidFill>
                <a:latin typeface="Arial"/>
                <a:cs typeface="Arial"/>
              </a:defRPr>
            </a:lvl1pPr>
            <a:lvl2pPr marL="457200" indent="0" algn="ctr">
              <a:buNone/>
              <a:defRPr b="1" i="0">
                <a:latin typeface="Arial"/>
                <a:cs typeface="Arial"/>
              </a:defRPr>
            </a:lvl2pPr>
            <a:lvl3pPr marL="914400" indent="0" algn="ctr">
              <a:buNone/>
              <a:defRPr b="1" i="0">
                <a:latin typeface="Arial"/>
                <a:cs typeface="Arial"/>
              </a:defRPr>
            </a:lvl3pPr>
            <a:lvl4pPr marL="1371600" indent="0" algn="ctr">
              <a:buNone/>
              <a:defRPr b="1" i="0">
                <a:latin typeface="Arial"/>
                <a:cs typeface="Arial"/>
              </a:defRPr>
            </a:lvl4pPr>
            <a:lvl5pPr marL="1828800" indent="0" algn="ctr">
              <a:buNone/>
              <a:defRPr b="1" i="0">
                <a:latin typeface="Arial"/>
                <a:cs typeface="Arial"/>
              </a:defRPr>
            </a:lvl5pPr>
          </a:lstStyle>
          <a:p>
            <a:pPr lvl="0"/>
            <a:r>
              <a:rPr lang="en-US" smtClean="0"/>
              <a:t>Click to edit Master text styles</a:t>
            </a:r>
          </a:p>
          <a:p>
            <a:pPr lvl="1"/>
            <a:r>
              <a:rPr lang="en-US" smtClean="0"/>
              <a:t>Second level</a:t>
            </a:r>
          </a:p>
        </p:txBody>
      </p:sp>
      <p:sp>
        <p:nvSpPr>
          <p:cNvPr id="13" name="Text Placeholder 12"/>
          <p:cNvSpPr>
            <a:spLocks noGrp="1"/>
          </p:cNvSpPr>
          <p:nvPr>
            <p:ph type="body" sz="quarter" idx="12"/>
          </p:nvPr>
        </p:nvSpPr>
        <p:spPr>
          <a:xfrm>
            <a:off x="533400" y="2057400"/>
            <a:ext cx="7772400" cy="4038600"/>
          </a:xfrm>
        </p:spPr>
        <p:txBody>
          <a:bodyPr>
            <a:normAutofit/>
          </a:bodyPr>
          <a:lstStyle>
            <a:lvl1pPr>
              <a:defRPr sz="2200">
                <a:latin typeface="Arial"/>
                <a:cs typeface="Arial"/>
              </a:defRPr>
            </a:lvl1pPr>
            <a:lvl2pPr>
              <a:defRPr sz="2200">
                <a:latin typeface="Arial"/>
                <a:cs typeface="Arial"/>
              </a:defRPr>
            </a:lvl2pPr>
            <a:lvl3pPr>
              <a:defRPr sz="2200">
                <a:latin typeface="Arial"/>
                <a:cs typeface="Arial"/>
              </a:defRPr>
            </a:lvl3pPr>
            <a:lvl4pPr>
              <a:defRPr sz="2200">
                <a:latin typeface="Arial"/>
                <a:cs typeface="Arial"/>
              </a:defRPr>
            </a:lvl4pPr>
            <a:lvl5pPr>
              <a:defRPr sz="2200">
                <a:latin typeface="Arial"/>
                <a:cs typeface="Aria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4"/>
          <p:cNvSpPr>
            <a:spLocks noGrp="1"/>
          </p:cNvSpPr>
          <p:nvPr>
            <p:ph type="body" sz="quarter" idx="10"/>
          </p:nvPr>
        </p:nvSpPr>
        <p:spPr>
          <a:xfrm>
            <a:off x="6629400" y="24975"/>
            <a:ext cx="2514600" cy="533400"/>
          </a:xfrm>
        </p:spPr>
        <p:txBody>
          <a:bodyPr>
            <a:noAutofit/>
          </a:bodyPr>
          <a:lstStyle>
            <a:lvl1pPr marL="0" indent="0" algn="ctr">
              <a:buNone/>
              <a:defRPr sz="1200" b="1" i="0">
                <a:solidFill>
                  <a:schemeClr val="bg1"/>
                </a:solidFill>
                <a:latin typeface="Arial"/>
                <a:cs typeface="Arial"/>
              </a:defRPr>
            </a:lvl1pPr>
            <a:lvl2pPr>
              <a:defRPr sz="1400" b="1" i="0">
                <a:latin typeface="Arial"/>
                <a:cs typeface="Arial"/>
              </a:defRPr>
            </a:lvl2pPr>
            <a:lvl3pPr>
              <a:defRPr sz="1400" b="1" i="0">
                <a:latin typeface="Arial"/>
                <a:cs typeface="Arial"/>
              </a:defRPr>
            </a:lvl3pPr>
            <a:lvl4pPr>
              <a:defRPr sz="1400" b="1" i="0">
                <a:latin typeface="Arial"/>
                <a:cs typeface="Arial"/>
              </a:defRPr>
            </a:lvl4pPr>
            <a:lvl5pPr>
              <a:defRPr sz="1400" b="1" i="0">
                <a:latin typeface="Arial"/>
                <a:cs typeface="Arial"/>
              </a:defRPr>
            </a:lvl5pPr>
          </a:lstStyle>
          <a:p>
            <a:pPr lvl="0"/>
            <a:r>
              <a:rPr lang="en-US" smtClean="0"/>
              <a:t>Click to edit Master text styles</a:t>
            </a:r>
          </a:p>
        </p:txBody>
      </p:sp>
    </p:spTree>
    <p:extLst>
      <p:ext uri="{BB962C8B-B14F-4D97-AF65-F5344CB8AC3E}">
        <p14:creationId xmlns:p14="http://schemas.microsoft.com/office/powerpoint/2010/main" val="68774325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pPr>
              <a:defRPr/>
            </a:pPr>
            <a:fld id="{AF170960-AA17-49B0-9098-A52A1E62F956}" type="slidenum">
              <a:rPr lang="en-US"/>
              <a:pPr>
                <a:defRPr/>
              </a:pPr>
              <a:t>‹#›</a:t>
            </a:fld>
            <a:endParaRPr lang="en-US" dirty="0"/>
          </a:p>
        </p:txBody>
      </p:sp>
    </p:spTree>
    <p:extLst>
      <p:ext uri="{BB962C8B-B14F-4D97-AF65-F5344CB8AC3E}">
        <p14:creationId xmlns:p14="http://schemas.microsoft.com/office/powerpoint/2010/main" val="990644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ln/>
        </p:spPr>
        <p:txBody>
          <a:bodyPr/>
          <a:lstStyle>
            <a:lvl1pPr>
              <a:defRPr/>
            </a:lvl1pPr>
          </a:lstStyle>
          <a:p>
            <a:pPr>
              <a:defRPr/>
            </a:pPr>
            <a:fld id="{4A421259-82B3-4609-80B6-6AB74AB7B428}" type="slidenum">
              <a:rPr lang="en-US"/>
              <a:pPr>
                <a:defRPr/>
              </a:pPr>
              <a:t>‹#›</a:t>
            </a:fld>
            <a:endParaRPr lang="en-US" dirty="0"/>
          </a:p>
        </p:txBody>
      </p:sp>
    </p:spTree>
    <p:extLst>
      <p:ext uri="{BB962C8B-B14F-4D97-AF65-F5344CB8AC3E}">
        <p14:creationId xmlns:p14="http://schemas.microsoft.com/office/powerpoint/2010/main" val="21762144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7526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52600"/>
            <a:ext cx="38100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DFC0A945-0FAA-48FE-972F-64ED685982D8}" type="slidenum">
              <a:rPr lang="en-US"/>
              <a:pPr>
                <a:defRPr/>
              </a:pPr>
              <a:t>‹#›</a:t>
            </a:fld>
            <a:endParaRPr lang="en-US" dirty="0"/>
          </a:p>
        </p:txBody>
      </p:sp>
    </p:spTree>
    <p:extLst>
      <p:ext uri="{BB962C8B-B14F-4D97-AF65-F5344CB8AC3E}">
        <p14:creationId xmlns:p14="http://schemas.microsoft.com/office/powerpoint/2010/main" val="3642375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68AFC7FE-F17F-42E1-AF95-C18F37D58671}" type="slidenum">
              <a:rPr lang="en-US"/>
              <a:pPr>
                <a:defRPr/>
              </a:pPr>
              <a:t>‹#›</a:t>
            </a:fld>
            <a:endParaRPr lang="en-US" dirty="0"/>
          </a:p>
        </p:txBody>
      </p:sp>
    </p:spTree>
    <p:extLst>
      <p:ext uri="{BB962C8B-B14F-4D97-AF65-F5344CB8AC3E}">
        <p14:creationId xmlns:p14="http://schemas.microsoft.com/office/powerpoint/2010/main" val="1149396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DE16143-8C3A-4F4D-B77C-5E6842354509}" type="slidenum">
              <a:rPr lang="en-US"/>
              <a:pPr>
                <a:defRPr/>
              </a:pPr>
              <a:t>‹#›</a:t>
            </a:fld>
            <a:endParaRPr lang="en-US" dirty="0"/>
          </a:p>
        </p:txBody>
      </p:sp>
    </p:spTree>
    <p:extLst>
      <p:ext uri="{BB962C8B-B14F-4D97-AF65-F5344CB8AC3E}">
        <p14:creationId xmlns:p14="http://schemas.microsoft.com/office/powerpoint/2010/main" val="10054928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CD93AFB8-1679-4062-B774-05CC0FBAB3DC}" type="slidenum">
              <a:rPr lang="en-US"/>
              <a:pPr>
                <a:defRPr/>
              </a:pPr>
              <a:t>‹#›</a:t>
            </a:fld>
            <a:endParaRPr lang="en-US" dirty="0"/>
          </a:p>
        </p:txBody>
      </p:sp>
    </p:spTree>
    <p:extLst>
      <p:ext uri="{BB962C8B-B14F-4D97-AF65-F5344CB8AC3E}">
        <p14:creationId xmlns:p14="http://schemas.microsoft.com/office/powerpoint/2010/main" val="35910011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26FEE31E-3FF8-4ABF-AEFF-9417D2B41505}" type="slidenum">
              <a:rPr lang="en-US"/>
              <a:pPr>
                <a:defRPr/>
              </a:pPr>
              <a:t>‹#›</a:t>
            </a:fld>
            <a:endParaRPr lang="en-US" dirty="0"/>
          </a:p>
        </p:txBody>
      </p:sp>
    </p:spTree>
    <p:extLst>
      <p:ext uri="{BB962C8B-B14F-4D97-AF65-F5344CB8AC3E}">
        <p14:creationId xmlns:p14="http://schemas.microsoft.com/office/powerpoint/2010/main" val="3340406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88C94AFA-9143-4CE9-AE13-C4F1E85A79FF}" type="slidenum">
              <a:rPr lang="en-US"/>
              <a:pPr>
                <a:defRPr/>
              </a:pPr>
              <a:t>‹#›</a:t>
            </a:fld>
            <a:endParaRPr lang="en-US" dirty="0"/>
          </a:p>
        </p:txBody>
      </p:sp>
    </p:spTree>
    <p:extLst>
      <p:ext uri="{BB962C8B-B14F-4D97-AF65-F5344CB8AC3E}">
        <p14:creationId xmlns:p14="http://schemas.microsoft.com/office/powerpoint/2010/main" val="16895069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5"/>
          <p:cNvSpPr>
            <a:spLocks noChangeArrowheads="1"/>
          </p:cNvSpPr>
          <p:nvPr userDrawn="1"/>
        </p:nvSpPr>
        <p:spPr bwMode="auto">
          <a:xfrm>
            <a:off x="0" y="0"/>
            <a:ext cx="9144000" cy="1371600"/>
          </a:xfrm>
          <a:prstGeom prst="rect">
            <a:avLst/>
          </a:prstGeom>
          <a:solidFill>
            <a:srgbClr val="D6BE5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endParaRPr lang="en-US" altLang="en-US" dirty="0" smtClean="0"/>
          </a:p>
        </p:txBody>
      </p:sp>
      <p:sp>
        <p:nvSpPr>
          <p:cNvPr id="1027" name="Rectangle 14"/>
          <p:cNvSpPr>
            <a:spLocks noChangeArrowheads="1"/>
          </p:cNvSpPr>
          <p:nvPr userDrawn="1"/>
        </p:nvSpPr>
        <p:spPr bwMode="auto">
          <a:xfrm>
            <a:off x="0" y="6553200"/>
            <a:ext cx="9144000" cy="304800"/>
          </a:xfrm>
          <a:prstGeom prst="rect">
            <a:avLst/>
          </a:prstGeom>
          <a:solidFill>
            <a:srgbClr val="D6BE5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endParaRPr lang="en-US" altLang="en-US" dirty="0" smtClean="0"/>
          </a:p>
        </p:txBody>
      </p:sp>
      <p:sp>
        <p:nvSpPr>
          <p:cNvPr id="1028" name="AutoShape 13"/>
          <p:cNvSpPr>
            <a:spLocks noChangeArrowheads="1"/>
          </p:cNvSpPr>
          <p:nvPr userDrawn="1"/>
        </p:nvSpPr>
        <p:spPr bwMode="auto">
          <a:xfrm>
            <a:off x="228600" y="0"/>
            <a:ext cx="8458200" cy="1219200"/>
          </a:xfrm>
          <a:prstGeom prst="roundRect">
            <a:avLst>
              <a:gd name="adj" fmla="val 42222"/>
            </a:avLst>
          </a:prstGeom>
          <a:solidFill>
            <a:srgbClr val="8280C4"/>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defRPr/>
            </a:pPr>
            <a:endParaRPr lang="en-US" altLang="en-US" dirty="0" smtClean="0"/>
          </a:p>
        </p:txBody>
      </p:sp>
      <p:sp>
        <p:nvSpPr>
          <p:cNvPr id="1029" name="Rectangle 2"/>
          <p:cNvSpPr>
            <a:spLocks noGrp="1" noChangeArrowheads="1"/>
          </p:cNvSpPr>
          <p:nvPr>
            <p:ph type="title"/>
          </p:nvPr>
        </p:nvSpPr>
        <p:spPr bwMode="auto">
          <a:xfrm>
            <a:off x="1143000" y="76200"/>
            <a:ext cx="7315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3"/>
          <p:cNvSpPr>
            <a:spLocks noGrp="1" noChangeArrowheads="1"/>
          </p:cNvSpPr>
          <p:nvPr>
            <p:ph type="body" idx="1"/>
          </p:nvPr>
        </p:nvSpPr>
        <p:spPr bwMode="auto">
          <a:xfrm>
            <a:off x="685800" y="1752600"/>
            <a:ext cx="77724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Rectangle 6"/>
          <p:cNvSpPr>
            <a:spLocks noGrp="1" noChangeArrowheads="1"/>
          </p:cNvSpPr>
          <p:nvPr>
            <p:ph type="sldNum" sz="quarter" idx="4"/>
          </p:nvPr>
        </p:nvSpPr>
        <p:spPr bwMode="auto">
          <a:xfrm>
            <a:off x="3810000" y="6553200"/>
            <a:ext cx="838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bg1"/>
                </a:solidFill>
                <a:latin typeface="Times New Roman" pitchFamily="18" charset="0"/>
              </a:defRPr>
            </a:lvl1pPr>
          </a:lstStyle>
          <a:p>
            <a:pPr>
              <a:defRPr/>
            </a:pPr>
            <a:fld id="{DEF7AD57-FBB9-48B6-A97B-FFF28027A968}" type="slidenum">
              <a:rPr lang="en-US"/>
              <a:pPr>
                <a:defRPr/>
              </a:pPr>
              <a:t>‹#›</a:t>
            </a:fld>
            <a:endParaRPr lang="en-US" dirty="0"/>
          </a:p>
        </p:txBody>
      </p:sp>
      <p:pic>
        <p:nvPicPr>
          <p:cNvPr id="1032" name="Picture 17" descr="A_19378"/>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0" y="0"/>
            <a:ext cx="1096963" cy="1371600"/>
          </a:xfrm>
          <a:prstGeom prst="rect">
            <a:avLst/>
          </a:prstGeom>
          <a:noFill/>
          <a:ln w="9525">
            <a:solidFill>
              <a:srgbClr val="777777"/>
            </a:solidFill>
            <a:miter lim="800000"/>
            <a:headEnd/>
            <a:tailEnd/>
          </a:ln>
          <a:extLst>
            <a:ext uri="{909E8E84-426E-40DD-AFC4-6F175D3DCCD1}">
              <a14:hiddenFill xmlns:a14="http://schemas.microsoft.com/office/drawing/2010/main">
                <a:solidFill>
                  <a:srgbClr val="FFFFFF"/>
                </a:solidFill>
              </a14:hiddenFill>
            </a:ext>
          </a:extLst>
        </p:spPr>
      </p:pic>
      <p:sp>
        <p:nvSpPr>
          <p:cNvPr id="1033" name="Text Box 18"/>
          <p:cNvSpPr txBox="1">
            <a:spLocks noChangeArrowheads="1"/>
          </p:cNvSpPr>
          <p:nvPr userDrawn="1"/>
        </p:nvSpPr>
        <p:spPr bwMode="auto">
          <a:xfrm>
            <a:off x="6858000" y="6553200"/>
            <a:ext cx="2438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spcBef>
                <a:spcPct val="50000"/>
              </a:spcBef>
              <a:defRPr/>
            </a:pPr>
            <a:r>
              <a:rPr lang="en-US" altLang="en-US" sz="1400" b="1" dirty="0" smtClean="0">
                <a:solidFill>
                  <a:srgbClr val="8280C4"/>
                </a:solidFill>
                <a:latin typeface="Avenir LT Std 45 Book" pitchFamily="34" charset="0"/>
              </a:rPr>
              <a:t>www.kennedykrieger.org</a:t>
            </a:r>
          </a:p>
        </p:txBody>
      </p:sp>
      <p:pic>
        <p:nvPicPr>
          <p:cNvPr id="1034" name="Picture 19" descr="KKI 272 logo 80%"/>
          <p:cNvPicPr>
            <a:picLocks noChangeAspect="1" noChangeArrowheads="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6934200" y="5638800"/>
            <a:ext cx="2133600" cy="89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38"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 id="2147483739" r:id="rId13"/>
    <p:sldLayoutId id="2147483740" r:id="rId14"/>
    <p:sldLayoutId id="2147483741" r:id="rId15"/>
    <p:sldLayoutId id="2147483742" r:id="rId16"/>
  </p:sldLayoutIdLst>
  <p:timing>
    <p:tnLst>
      <p:par>
        <p:cTn id="1" dur="indefinite" restart="never" nodeType="tmRoot"/>
      </p:par>
    </p:tnLst>
  </p:timing>
  <p:hf hdr="0" ftr="0" dt="0"/>
  <p:txStyles>
    <p:titleStyle>
      <a:lvl1pPr algn="l" rtl="0" eaLnBrk="0" fontAlgn="base" hangingPunct="0">
        <a:lnSpc>
          <a:spcPct val="85000"/>
        </a:lnSpc>
        <a:spcBef>
          <a:spcPct val="0"/>
        </a:spcBef>
        <a:spcAft>
          <a:spcPct val="0"/>
        </a:spcAft>
        <a:defRPr sz="2800">
          <a:solidFill>
            <a:schemeClr val="bg1"/>
          </a:solidFill>
          <a:latin typeface="+mj-lt"/>
          <a:ea typeface="+mj-ea"/>
          <a:cs typeface="+mj-cs"/>
        </a:defRPr>
      </a:lvl1pPr>
      <a:lvl2pPr algn="l" rtl="0" eaLnBrk="0" fontAlgn="base" hangingPunct="0">
        <a:lnSpc>
          <a:spcPct val="85000"/>
        </a:lnSpc>
        <a:spcBef>
          <a:spcPct val="0"/>
        </a:spcBef>
        <a:spcAft>
          <a:spcPct val="0"/>
        </a:spcAft>
        <a:defRPr sz="2800">
          <a:solidFill>
            <a:schemeClr val="bg1"/>
          </a:solidFill>
          <a:latin typeface="Avenir LT Std 45 Book" pitchFamily="34" charset="0"/>
        </a:defRPr>
      </a:lvl2pPr>
      <a:lvl3pPr algn="l" rtl="0" eaLnBrk="0" fontAlgn="base" hangingPunct="0">
        <a:lnSpc>
          <a:spcPct val="85000"/>
        </a:lnSpc>
        <a:spcBef>
          <a:spcPct val="0"/>
        </a:spcBef>
        <a:spcAft>
          <a:spcPct val="0"/>
        </a:spcAft>
        <a:defRPr sz="2800">
          <a:solidFill>
            <a:schemeClr val="bg1"/>
          </a:solidFill>
          <a:latin typeface="Avenir LT Std 45 Book" pitchFamily="34" charset="0"/>
        </a:defRPr>
      </a:lvl3pPr>
      <a:lvl4pPr algn="l" rtl="0" eaLnBrk="0" fontAlgn="base" hangingPunct="0">
        <a:lnSpc>
          <a:spcPct val="85000"/>
        </a:lnSpc>
        <a:spcBef>
          <a:spcPct val="0"/>
        </a:spcBef>
        <a:spcAft>
          <a:spcPct val="0"/>
        </a:spcAft>
        <a:defRPr sz="2800">
          <a:solidFill>
            <a:schemeClr val="bg1"/>
          </a:solidFill>
          <a:latin typeface="Avenir LT Std 45 Book" pitchFamily="34" charset="0"/>
        </a:defRPr>
      </a:lvl4pPr>
      <a:lvl5pPr algn="l" rtl="0" eaLnBrk="0" fontAlgn="base" hangingPunct="0">
        <a:lnSpc>
          <a:spcPct val="85000"/>
        </a:lnSpc>
        <a:spcBef>
          <a:spcPct val="0"/>
        </a:spcBef>
        <a:spcAft>
          <a:spcPct val="0"/>
        </a:spcAft>
        <a:defRPr sz="2800">
          <a:solidFill>
            <a:schemeClr val="bg1"/>
          </a:solidFill>
          <a:latin typeface="Avenir LT Std 45 Book" pitchFamily="34" charset="0"/>
        </a:defRPr>
      </a:lvl5pPr>
      <a:lvl6pPr marL="457200" algn="l" rtl="0" fontAlgn="base">
        <a:lnSpc>
          <a:spcPct val="85000"/>
        </a:lnSpc>
        <a:spcBef>
          <a:spcPct val="0"/>
        </a:spcBef>
        <a:spcAft>
          <a:spcPct val="0"/>
        </a:spcAft>
        <a:defRPr sz="2800">
          <a:solidFill>
            <a:schemeClr val="bg1"/>
          </a:solidFill>
          <a:latin typeface="Avenir LT Std 45 Book" pitchFamily="34" charset="0"/>
        </a:defRPr>
      </a:lvl6pPr>
      <a:lvl7pPr marL="914400" algn="l" rtl="0" fontAlgn="base">
        <a:lnSpc>
          <a:spcPct val="85000"/>
        </a:lnSpc>
        <a:spcBef>
          <a:spcPct val="0"/>
        </a:spcBef>
        <a:spcAft>
          <a:spcPct val="0"/>
        </a:spcAft>
        <a:defRPr sz="2800">
          <a:solidFill>
            <a:schemeClr val="bg1"/>
          </a:solidFill>
          <a:latin typeface="Avenir LT Std 45 Book" pitchFamily="34" charset="0"/>
        </a:defRPr>
      </a:lvl7pPr>
      <a:lvl8pPr marL="1371600" algn="l" rtl="0" fontAlgn="base">
        <a:lnSpc>
          <a:spcPct val="85000"/>
        </a:lnSpc>
        <a:spcBef>
          <a:spcPct val="0"/>
        </a:spcBef>
        <a:spcAft>
          <a:spcPct val="0"/>
        </a:spcAft>
        <a:defRPr sz="2800">
          <a:solidFill>
            <a:schemeClr val="bg1"/>
          </a:solidFill>
          <a:latin typeface="Avenir LT Std 45 Book" pitchFamily="34" charset="0"/>
        </a:defRPr>
      </a:lvl8pPr>
      <a:lvl9pPr marL="1828800" algn="l" rtl="0" fontAlgn="base">
        <a:lnSpc>
          <a:spcPct val="85000"/>
        </a:lnSpc>
        <a:spcBef>
          <a:spcPct val="0"/>
        </a:spcBef>
        <a:spcAft>
          <a:spcPct val="0"/>
        </a:spcAft>
        <a:defRPr sz="2800">
          <a:solidFill>
            <a:schemeClr val="bg1"/>
          </a:solidFill>
          <a:latin typeface="Avenir LT Std 45 Book"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hyperlink" Target="http://www.kennedykrieger.org/centerfordiversity"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www.kennedykrieger.org/CenterforDiversity"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447800" y="1066800"/>
            <a:ext cx="7772400" cy="1470025"/>
          </a:xfrm>
        </p:spPr>
        <p:txBody>
          <a:bodyPr/>
          <a:lstStyle/>
          <a:p>
            <a:r>
              <a:rPr lang="en-US" altLang="en-US" sz="3600" b="1" dirty="0">
                <a:latin typeface="Garamond" pitchFamily="18" charset="0"/>
              </a:rPr>
              <a:t>Center for Diversity in Public Health Leadership Training</a:t>
            </a:r>
            <a:endParaRPr lang="en-US" altLang="en-US" sz="3600" dirty="0" smtClean="0"/>
          </a:p>
        </p:txBody>
      </p:sp>
      <p:pic>
        <p:nvPicPr>
          <p:cNvPr id="52227" name="Picture 3" descr="\\GSP-PersonaData\RedirectedFolders$\stone\MyPictures\CENTER 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962400"/>
            <a:ext cx="5103088" cy="25907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3"/>
          <p:cNvSpPr>
            <a:spLocks noGrp="1"/>
          </p:cNvSpPr>
          <p:nvPr>
            <p:ph type="title"/>
          </p:nvPr>
        </p:nvSpPr>
        <p:spPr bwMode="auto">
          <a:xfrm>
            <a:off x="1143000" y="-26504"/>
            <a:ext cx="80010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b" anchorCtr="0" compatLnSpc="1">
            <a:prstTxWarp prst="textNoShape">
              <a:avLst/>
            </a:prstTxWarp>
          </a:bodyPr>
          <a:lstStyle/>
          <a:p>
            <a:pPr eaLnBrk="1" hangingPunct="1"/>
            <a:r>
              <a:rPr lang="en-US" altLang="en-US" sz="2800" dirty="0" smtClean="0">
                <a:solidFill>
                  <a:schemeClr val="bg1"/>
                </a:solidFill>
              </a:rPr>
              <a:t>James A</a:t>
            </a:r>
            <a:r>
              <a:rPr lang="en-US" altLang="en-US" sz="2800" dirty="0">
                <a:solidFill>
                  <a:schemeClr val="bg1"/>
                </a:solidFill>
              </a:rPr>
              <a:t>. Ferguson, DVM, </a:t>
            </a:r>
            <a:r>
              <a:rPr lang="en-US" altLang="en-US" sz="2800" dirty="0" smtClean="0">
                <a:solidFill>
                  <a:schemeClr val="bg1"/>
                </a:solidFill>
              </a:rPr>
              <a:t>PhD (1938-1998</a:t>
            </a:r>
            <a:r>
              <a:rPr lang="en-US" altLang="en-US" sz="2800" dirty="0">
                <a:solidFill>
                  <a:schemeClr val="bg1"/>
                </a:solidFill>
              </a:rPr>
              <a:t>)</a:t>
            </a:r>
          </a:p>
        </p:txBody>
      </p:sp>
      <p:sp>
        <p:nvSpPr>
          <p:cNvPr id="14338" name="Content Placeholder 4"/>
          <p:cNvSpPr>
            <a:spLocks noGrp="1"/>
          </p:cNvSpPr>
          <p:nvPr>
            <p:ph idx="1"/>
          </p:nvPr>
        </p:nvSpPr>
        <p:spPr bwMode="auto">
          <a:xfrm>
            <a:off x="838200" y="1828800"/>
            <a:ext cx="7772400" cy="37719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defRPr/>
            </a:pPr>
            <a:r>
              <a:rPr lang="en-US" b="0" dirty="0">
                <a:solidFill>
                  <a:schemeClr val="tx1"/>
                </a:solidFill>
              </a:rPr>
              <a:t>Instituted in 1989 at the CDC/NCID as an ten-week Summer Research Fellowship Program.</a:t>
            </a:r>
          </a:p>
          <a:p>
            <a:pPr eaLnBrk="1" hangingPunct="1">
              <a:defRPr/>
            </a:pPr>
            <a:endParaRPr lang="en-US" b="0" dirty="0">
              <a:solidFill>
                <a:schemeClr val="tx1"/>
              </a:solidFill>
            </a:endParaRPr>
          </a:p>
          <a:p>
            <a:pPr eaLnBrk="1" hangingPunct="1">
              <a:defRPr/>
            </a:pPr>
            <a:r>
              <a:rPr lang="en-US" b="0" dirty="0">
                <a:solidFill>
                  <a:schemeClr val="tx1"/>
                </a:solidFill>
              </a:rPr>
              <a:t>Originally designed for  scholars from racial and ethnic populations underrepresented in the medical and veterinary </a:t>
            </a:r>
            <a:r>
              <a:rPr lang="en-US" b="0" dirty="0" smtClean="0">
                <a:solidFill>
                  <a:schemeClr val="tx1"/>
                </a:solidFill>
              </a:rPr>
              <a:t>scholars </a:t>
            </a:r>
            <a:r>
              <a:rPr lang="en-US" b="0" dirty="0">
                <a:solidFill>
                  <a:schemeClr val="tx1"/>
                </a:solidFill>
              </a:rPr>
              <a:t>to explore the broad range of public health career opportunities. Served on NCID’s Board of Scientific Counselors. </a:t>
            </a:r>
          </a:p>
          <a:p>
            <a:pPr eaLnBrk="1" hangingPunct="1">
              <a:defRPr/>
            </a:pPr>
            <a:endParaRPr lang="en-US" b="0" dirty="0">
              <a:solidFill>
                <a:schemeClr val="tx1"/>
              </a:solidFill>
            </a:endParaRPr>
          </a:p>
          <a:p>
            <a:pPr eaLnBrk="1" hangingPunct="1">
              <a:defRPr/>
            </a:pPr>
            <a:r>
              <a:rPr lang="en-US" b="0" dirty="0">
                <a:solidFill>
                  <a:schemeClr val="tx1"/>
                </a:solidFill>
              </a:rPr>
              <a:t>First partners:  Morehouse School of Medicine and Tuskegee University School of Veterinary Medicine</a:t>
            </a:r>
          </a:p>
          <a:p>
            <a:pPr eaLnBrk="1" hangingPunct="1">
              <a:defRPr/>
            </a:pPr>
            <a:endParaRPr lang="en-US" b="0" dirty="0">
              <a:solidFill>
                <a:schemeClr val="tx1"/>
              </a:solidFill>
            </a:endParaRPr>
          </a:p>
          <a:p>
            <a:pPr eaLnBrk="1" hangingPunct="1">
              <a:defRPr/>
            </a:pPr>
            <a:r>
              <a:rPr lang="en-US" b="0" dirty="0">
                <a:solidFill>
                  <a:schemeClr val="tx1"/>
                </a:solidFill>
              </a:rPr>
              <a:t>Fourth dean of Tuskegee University’s School of Veterinary Medicine and first Tuskegee alumnus to serve in that capacity in 1991.The program was renamed in his honor in 1999.</a:t>
            </a:r>
          </a:p>
          <a:p>
            <a:pPr marL="0" indent="0" eaLnBrk="1" hangingPunct="1">
              <a:buNone/>
              <a:defRPr/>
            </a:pPr>
            <a:endParaRPr lang="en-US" dirty="0"/>
          </a:p>
        </p:txBody>
      </p:sp>
      <p:pic>
        <p:nvPicPr>
          <p:cNvPr id="8196" name="Picture 8" descr="H:\Jamel Slaughter\Student &amp; Professional Development\Ferguson Fellowship\Dr. James A. Fergus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735496"/>
            <a:ext cx="1143000" cy="1064419"/>
          </a:xfrm>
          <a:prstGeom prst="rect">
            <a:avLst/>
          </a:prstGeom>
          <a:noFill/>
          <a:ln w="38100">
            <a:solidFill>
              <a:srgbClr val="FFC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049116"/>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1447800" y="152400"/>
            <a:ext cx="6781800" cy="99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ctr" eaLnBrk="1" hangingPunct="1"/>
            <a:r>
              <a:rPr lang="en-US" altLang="en-US" sz="3200" dirty="0">
                <a:solidFill>
                  <a:schemeClr val="bg1"/>
                </a:solidFill>
              </a:rPr>
              <a:t>Ferguson RISE Fellowship Goals</a:t>
            </a:r>
          </a:p>
        </p:txBody>
      </p:sp>
      <p:sp>
        <p:nvSpPr>
          <p:cNvPr id="3" name="Content Placeholder 2"/>
          <p:cNvSpPr>
            <a:spLocks noGrp="1"/>
          </p:cNvSpPr>
          <p:nvPr>
            <p:ph idx="1"/>
          </p:nvPr>
        </p:nvSpPr>
        <p:spPr>
          <a:xfrm>
            <a:off x="533400" y="1524000"/>
            <a:ext cx="6934200" cy="4495800"/>
          </a:xfrm>
        </p:spPr>
        <p:txBody>
          <a:bodyPr/>
          <a:lstStyle/>
          <a:p>
            <a:pPr eaLnBrk="1" hangingPunct="1">
              <a:defRPr/>
            </a:pPr>
            <a:r>
              <a:rPr lang="en-US" sz="2000" b="0" dirty="0">
                <a:solidFill>
                  <a:schemeClr val="tx1"/>
                </a:solidFill>
              </a:rPr>
              <a:t>Promote knowledge of and commitment to careers in public health.</a:t>
            </a:r>
          </a:p>
          <a:p>
            <a:pPr eaLnBrk="1" hangingPunct="1">
              <a:defRPr/>
            </a:pPr>
            <a:endParaRPr lang="en-US" sz="2000" b="0" dirty="0">
              <a:solidFill>
                <a:schemeClr val="tx1"/>
              </a:solidFill>
            </a:endParaRPr>
          </a:p>
          <a:p>
            <a:pPr eaLnBrk="1" hangingPunct="1">
              <a:defRPr/>
            </a:pPr>
            <a:r>
              <a:rPr lang="en-US" sz="2000" b="0" dirty="0" smtClean="0">
                <a:solidFill>
                  <a:schemeClr val="tx1"/>
                </a:solidFill>
              </a:rPr>
              <a:t>Engage graduate students who are  </a:t>
            </a:r>
            <a:r>
              <a:rPr lang="en-US" sz="2000" b="0" dirty="0">
                <a:solidFill>
                  <a:schemeClr val="tx1"/>
                </a:solidFill>
              </a:rPr>
              <a:t>under-represented in medical, dental, veterinary medicine, </a:t>
            </a:r>
            <a:r>
              <a:rPr lang="en-US" sz="2000" b="0" dirty="0" smtClean="0">
                <a:solidFill>
                  <a:schemeClr val="tx1"/>
                </a:solidFill>
              </a:rPr>
              <a:t>pharmacy, social sciences, and </a:t>
            </a:r>
            <a:r>
              <a:rPr lang="en-US" sz="2000" b="0" dirty="0">
                <a:solidFill>
                  <a:schemeClr val="tx1"/>
                </a:solidFill>
              </a:rPr>
              <a:t>public health professions.</a:t>
            </a:r>
          </a:p>
          <a:p>
            <a:pPr eaLnBrk="1" hangingPunct="1">
              <a:defRPr/>
            </a:pPr>
            <a:endParaRPr lang="en-US" sz="2000" b="0" dirty="0">
              <a:solidFill>
                <a:schemeClr val="tx1"/>
              </a:solidFill>
            </a:endParaRPr>
          </a:p>
          <a:p>
            <a:pPr eaLnBrk="1" hangingPunct="1">
              <a:defRPr/>
            </a:pPr>
            <a:r>
              <a:rPr lang="en-US" sz="2000" b="0" dirty="0">
                <a:solidFill>
                  <a:schemeClr val="tx1"/>
                </a:solidFill>
              </a:rPr>
              <a:t>Provide research (CDC </a:t>
            </a:r>
            <a:r>
              <a:rPr lang="en-US" sz="2000" b="0" dirty="0" smtClean="0">
                <a:solidFill>
                  <a:schemeClr val="tx1"/>
                </a:solidFill>
              </a:rPr>
              <a:t>&amp; Kennedy Krieger) </a:t>
            </a:r>
            <a:r>
              <a:rPr lang="en-US" sz="2000" b="0" dirty="0">
                <a:solidFill>
                  <a:schemeClr val="tx1"/>
                </a:solidFill>
              </a:rPr>
              <a:t>and clinical experiences </a:t>
            </a:r>
            <a:r>
              <a:rPr lang="en-US" sz="2000" b="0" dirty="0" smtClean="0">
                <a:solidFill>
                  <a:schemeClr val="tx1"/>
                </a:solidFill>
              </a:rPr>
              <a:t>(Kennedy Krieger) </a:t>
            </a:r>
            <a:r>
              <a:rPr lang="en-US" sz="2000" b="0" dirty="0">
                <a:solidFill>
                  <a:schemeClr val="tx1"/>
                </a:solidFill>
              </a:rPr>
              <a:t>to develop critical thinking,  leadership skills, and </a:t>
            </a:r>
            <a:r>
              <a:rPr lang="en-US" sz="2000" dirty="0">
                <a:solidFill>
                  <a:srgbClr val="7030A0"/>
                </a:solidFill>
              </a:rPr>
              <a:t>scientific presentations </a:t>
            </a:r>
            <a:r>
              <a:rPr lang="en-US" sz="2000" b="0" dirty="0">
                <a:solidFill>
                  <a:schemeClr val="tx1"/>
                </a:solidFill>
              </a:rPr>
              <a:t>(conferences and peer-reviewed papers).</a:t>
            </a:r>
          </a:p>
          <a:p>
            <a:pPr eaLnBrk="1" hangingPunct="1">
              <a:defRPr/>
            </a:pPr>
            <a:endParaRPr lang="en-US" sz="2000" b="0" dirty="0">
              <a:solidFill>
                <a:schemeClr val="tx1"/>
              </a:solidFill>
            </a:endParaRPr>
          </a:p>
          <a:p>
            <a:pPr eaLnBrk="1" hangingPunct="1">
              <a:defRPr/>
            </a:pPr>
            <a:r>
              <a:rPr lang="en-US" sz="2000" b="0" dirty="0">
                <a:solidFill>
                  <a:schemeClr val="tx1"/>
                </a:solidFill>
              </a:rPr>
              <a:t>Mentor and introduce students to other public health fellowships and career opportunities at CDC</a:t>
            </a:r>
            <a:r>
              <a:rPr lang="en-US" sz="2000" b="0" dirty="0"/>
              <a:t>.</a:t>
            </a:r>
          </a:p>
          <a:p>
            <a:pPr marL="0" indent="0" eaLnBrk="1" hangingPunct="1">
              <a:buNone/>
              <a:defRPr/>
            </a:pPr>
            <a:r>
              <a:rPr lang="en-US" dirty="0"/>
              <a:t/>
            </a:r>
            <a:br>
              <a:rPr lang="en-US" dirty="0"/>
            </a:br>
            <a:endParaRPr lang="en-US" dirty="0"/>
          </a:p>
          <a:p>
            <a:pPr marL="0" indent="0" eaLnBrk="1" hangingPunct="1">
              <a:buNone/>
              <a:defRPr/>
            </a:pPr>
            <a:endParaRPr lang="en-US" dirty="0"/>
          </a:p>
        </p:txBody>
      </p:sp>
    </p:spTree>
    <p:extLst>
      <p:ext uri="{BB962C8B-B14F-4D97-AF65-F5344CB8AC3E}">
        <p14:creationId xmlns:p14="http://schemas.microsoft.com/office/powerpoint/2010/main" val="623104411"/>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1219200" y="0"/>
            <a:ext cx="7391400" cy="1219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ctr" anchorCtr="0" compatLnSpc="1">
            <a:prstTxWarp prst="textNoShape">
              <a:avLst/>
            </a:prstTxWarp>
          </a:bodyPr>
          <a:lstStyle/>
          <a:p>
            <a:pPr algn="l" eaLnBrk="1" hangingPunct="1">
              <a:lnSpc>
                <a:spcPct val="100000"/>
              </a:lnSpc>
            </a:pPr>
            <a:r>
              <a:rPr lang="en-US" altLang="en-US" sz="3600" dirty="0">
                <a:solidFill>
                  <a:schemeClr val="bg1"/>
                </a:solidFill>
              </a:rPr>
              <a:t>Public Health </a:t>
            </a:r>
            <a:r>
              <a:rPr lang="en-US" altLang="en-US" sz="3600" dirty="0" smtClean="0">
                <a:solidFill>
                  <a:schemeClr val="bg1"/>
                </a:solidFill>
              </a:rPr>
              <a:t>Research and Career Exploration  </a:t>
            </a:r>
            <a:endParaRPr lang="en-US" altLang="en-US" sz="3600" dirty="0">
              <a:solidFill>
                <a:schemeClr val="bg1"/>
              </a:solidFill>
            </a:endParaRPr>
          </a:p>
        </p:txBody>
      </p:sp>
      <p:sp>
        <p:nvSpPr>
          <p:cNvPr id="13315" name="Rectangle 3"/>
          <p:cNvSpPr>
            <a:spLocks noGrp="1" noChangeArrowheads="1"/>
          </p:cNvSpPr>
          <p:nvPr>
            <p:ph type="body" sz="half" idx="1"/>
          </p:nvPr>
        </p:nvSpPr>
        <p:spPr bwMode="auto">
          <a:xfrm>
            <a:off x="381000" y="1600200"/>
            <a:ext cx="4953000" cy="457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eaLnBrk="1" hangingPunct="1"/>
            <a:r>
              <a:rPr lang="en-US" altLang="en-US" dirty="0">
                <a:solidFill>
                  <a:schemeClr val="tx1"/>
                </a:solidFill>
              </a:rPr>
              <a:t>Core public  health knowledge  focusing on health disparities &amp; social determinants of health</a:t>
            </a:r>
          </a:p>
          <a:p>
            <a:pPr eaLnBrk="1" hangingPunct="1"/>
            <a:r>
              <a:rPr lang="en-US" altLang="en-US" dirty="0">
                <a:solidFill>
                  <a:schemeClr val="tx1"/>
                </a:solidFill>
              </a:rPr>
              <a:t>Infectious </a:t>
            </a:r>
            <a:r>
              <a:rPr lang="en-US" altLang="en-US" dirty="0" smtClean="0">
                <a:solidFill>
                  <a:schemeClr val="tx1"/>
                </a:solidFill>
              </a:rPr>
              <a:t>Diseases and health disparities </a:t>
            </a:r>
            <a:r>
              <a:rPr lang="en-US" altLang="en-US" dirty="0">
                <a:solidFill>
                  <a:schemeClr val="tx1"/>
                </a:solidFill>
              </a:rPr>
              <a:t>research </a:t>
            </a:r>
            <a:r>
              <a:rPr lang="en-US" altLang="en-US" dirty="0" smtClean="0">
                <a:solidFill>
                  <a:schemeClr val="tx1"/>
                </a:solidFill>
              </a:rPr>
              <a:t>experiences</a:t>
            </a:r>
            <a:endParaRPr lang="en-US" altLang="en-US" dirty="0">
              <a:solidFill>
                <a:schemeClr val="tx1"/>
              </a:solidFill>
            </a:endParaRPr>
          </a:p>
          <a:p>
            <a:pPr eaLnBrk="1" hangingPunct="1"/>
            <a:r>
              <a:rPr lang="en-US" altLang="en-US" dirty="0">
                <a:solidFill>
                  <a:schemeClr val="tx1"/>
                </a:solidFill>
              </a:rPr>
              <a:t>Research Accountability Groups (RAGS</a:t>
            </a:r>
            <a:r>
              <a:rPr lang="en-US" altLang="en-US" dirty="0" smtClean="0">
                <a:solidFill>
                  <a:schemeClr val="tx1"/>
                </a:solidFill>
              </a:rPr>
              <a:t>)-Wednesdays  </a:t>
            </a:r>
            <a:r>
              <a:rPr lang="en-US" altLang="en-US" dirty="0">
                <a:solidFill>
                  <a:schemeClr val="tx1"/>
                </a:solidFill>
              </a:rPr>
              <a:t>7:30 AM-11AM</a:t>
            </a:r>
          </a:p>
          <a:p>
            <a:pPr eaLnBrk="1" hangingPunct="1"/>
            <a:r>
              <a:rPr lang="en-US" altLang="en-US" dirty="0">
                <a:solidFill>
                  <a:schemeClr val="tx1"/>
                </a:solidFill>
              </a:rPr>
              <a:t>Weekly public health research leaders</a:t>
            </a:r>
          </a:p>
          <a:p>
            <a:pPr eaLnBrk="1" hangingPunct="1"/>
            <a:r>
              <a:rPr lang="en-US" altLang="en-US" dirty="0">
                <a:solidFill>
                  <a:schemeClr val="tx1"/>
                </a:solidFill>
              </a:rPr>
              <a:t>Professional and research development </a:t>
            </a:r>
          </a:p>
          <a:p>
            <a:pPr marL="0" indent="0" eaLnBrk="1" hangingPunct="1">
              <a:buNone/>
            </a:pPr>
            <a:r>
              <a:rPr lang="en-US" altLang="en-US" dirty="0">
                <a:solidFill>
                  <a:schemeClr val="tx1"/>
                </a:solidFill>
              </a:rPr>
              <a:t>	through  mentoring</a:t>
            </a:r>
          </a:p>
          <a:p>
            <a:pPr eaLnBrk="1" hangingPunct="1"/>
            <a:r>
              <a:rPr lang="en-US" altLang="en-US" dirty="0">
                <a:solidFill>
                  <a:schemeClr val="tx1"/>
                </a:solidFill>
              </a:rPr>
              <a:t>Abstract writing</a:t>
            </a:r>
          </a:p>
          <a:p>
            <a:pPr eaLnBrk="1" hangingPunct="1"/>
            <a:r>
              <a:rPr lang="en-US" altLang="en-US" dirty="0">
                <a:solidFill>
                  <a:schemeClr val="tx1"/>
                </a:solidFill>
              </a:rPr>
              <a:t>Presentation experience  </a:t>
            </a:r>
          </a:p>
          <a:p>
            <a:pPr eaLnBrk="1" hangingPunct="1"/>
            <a:r>
              <a:rPr lang="en-US" altLang="en-US" dirty="0">
                <a:solidFill>
                  <a:schemeClr val="tx1"/>
                </a:solidFill>
              </a:rPr>
              <a:t>Publications</a:t>
            </a:r>
          </a:p>
          <a:p>
            <a:pPr eaLnBrk="1" hangingPunct="1"/>
            <a:r>
              <a:rPr lang="en-US" altLang="en-US" dirty="0">
                <a:solidFill>
                  <a:schemeClr val="tx1"/>
                </a:solidFill>
              </a:rPr>
              <a:t>Leadership experience (e.g., near-peer mentoring)</a:t>
            </a:r>
          </a:p>
          <a:p>
            <a:pPr eaLnBrk="1" hangingPunct="1"/>
            <a:r>
              <a:rPr lang="en-US" altLang="en-US" dirty="0">
                <a:solidFill>
                  <a:schemeClr val="tx1"/>
                </a:solidFill>
              </a:rPr>
              <a:t>Networking/Employment opportunities</a:t>
            </a:r>
          </a:p>
          <a:p>
            <a:pPr eaLnBrk="1" hangingPunct="1">
              <a:buFont typeface="Wingdings" pitchFamily="2" charset="2"/>
              <a:buNone/>
            </a:pPr>
            <a:r>
              <a:rPr lang="en-US" altLang="en-US" dirty="0"/>
              <a:t>	</a:t>
            </a:r>
          </a:p>
        </p:txBody>
      </p:sp>
      <p:pic>
        <p:nvPicPr>
          <p:cNvPr id="13316" name="Picture 8" descr="\\cdc\project\CCID_NCPDCID_DEISS\Training Programs\Ferguson\2012\PhotoGallery\Frieden-FergFellows5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2971800"/>
            <a:ext cx="2450306" cy="1822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0203455"/>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905000"/>
            <a:ext cx="8839200" cy="4525963"/>
          </a:xfrm>
        </p:spPr>
        <p:txBody>
          <a:bodyPr>
            <a:normAutofit/>
          </a:bodyPr>
          <a:lstStyle/>
          <a:p>
            <a:endParaRPr lang="en-US" dirty="0" smtClean="0"/>
          </a:p>
          <a:p>
            <a:r>
              <a:rPr lang="en-US" sz="2800" dirty="0" smtClean="0"/>
              <a:t>All Scholars</a:t>
            </a:r>
          </a:p>
          <a:p>
            <a:pPr lvl="1"/>
            <a:r>
              <a:rPr lang="en-US" sz="2800" dirty="0" smtClean="0"/>
              <a:t>Baltimore Orientation:  </a:t>
            </a:r>
            <a:r>
              <a:rPr lang="en-US" sz="2800" dirty="0" smtClean="0">
                <a:solidFill>
                  <a:schemeClr val="accent6">
                    <a:lumMod val="75000"/>
                  </a:schemeClr>
                </a:solidFill>
              </a:rPr>
              <a:t>Monday</a:t>
            </a:r>
            <a:r>
              <a:rPr lang="en-US" sz="2800" dirty="0" smtClean="0"/>
              <a:t>, May 25-28, 2020</a:t>
            </a:r>
          </a:p>
          <a:p>
            <a:pPr lvl="2"/>
            <a:r>
              <a:rPr lang="en-US" sz="2400" dirty="0" smtClean="0"/>
              <a:t>Ferguson RISE CDC Orientation extends to May 29, 2020</a:t>
            </a:r>
          </a:p>
          <a:p>
            <a:r>
              <a:rPr lang="en-US" sz="2800" dirty="0" smtClean="0"/>
              <a:t>9-10 </a:t>
            </a:r>
            <a:r>
              <a:rPr lang="en-US" sz="2800" dirty="0"/>
              <a:t>weeks: </a:t>
            </a:r>
            <a:r>
              <a:rPr lang="en-US" sz="2800" dirty="0" smtClean="0"/>
              <a:t>June 1- </a:t>
            </a:r>
            <a:r>
              <a:rPr lang="en-US" sz="2800" dirty="0"/>
              <a:t>July 29, 2020</a:t>
            </a:r>
          </a:p>
          <a:p>
            <a:endParaRPr lang="en-US" dirty="0"/>
          </a:p>
        </p:txBody>
      </p:sp>
      <p:sp>
        <p:nvSpPr>
          <p:cNvPr id="2" name="Title 1"/>
          <p:cNvSpPr>
            <a:spLocks noGrp="1"/>
          </p:cNvSpPr>
          <p:nvPr>
            <p:ph type="title"/>
          </p:nvPr>
        </p:nvSpPr>
        <p:spPr/>
        <p:txBody>
          <a:bodyPr/>
          <a:lstStyle/>
          <a:p>
            <a:r>
              <a:rPr lang="en-US" sz="3200" dirty="0" smtClean="0"/>
              <a:t>Summer Programs</a:t>
            </a:r>
            <a:endParaRPr lang="en-US" sz="3200" dirty="0"/>
          </a:p>
        </p:txBody>
      </p:sp>
    </p:spTree>
    <p:extLst>
      <p:ext uri="{BB962C8B-B14F-4D97-AF65-F5344CB8AC3E}">
        <p14:creationId xmlns:p14="http://schemas.microsoft.com/office/powerpoint/2010/main" val="17485136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SP-PersonaData\RedirectedFolders$\stone\Downloads\DSC00401 (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3" y="-16565"/>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833" y="5562600"/>
            <a:ext cx="9067800" cy="646331"/>
          </a:xfrm>
          <a:prstGeom prst="rect">
            <a:avLst/>
          </a:prstGeom>
          <a:noFill/>
        </p:spPr>
        <p:txBody>
          <a:bodyPr wrap="square" rtlCol="0">
            <a:spAutoFit/>
          </a:bodyPr>
          <a:lstStyle/>
          <a:p>
            <a:pPr algn="ctr"/>
            <a:r>
              <a:rPr lang="en-US" b="1" dirty="0"/>
              <a:t>Maternal and Child Health Careers/Research Initiatives for Student Enhancement </a:t>
            </a:r>
            <a:endParaRPr lang="en-US" b="1" dirty="0" smtClean="0"/>
          </a:p>
          <a:p>
            <a:pPr algn="ctr"/>
            <a:r>
              <a:rPr lang="en-US" b="1" dirty="0" smtClean="0"/>
              <a:t>(</a:t>
            </a:r>
            <a:r>
              <a:rPr lang="en-US" b="1" dirty="0"/>
              <a:t>MCHC/RISE-UP) </a:t>
            </a:r>
          </a:p>
        </p:txBody>
      </p:sp>
    </p:spTree>
    <p:extLst>
      <p:ext uri="{BB962C8B-B14F-4D97-AF65-F5344CB8AC3E}">
        <p14:creationId xmlns:p14="http://schemas.microsoft.com/office/powerpoint/2010/main" val="10275264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457200" y="762000"/>
            <a:ext cx="7772400" cy="914400"/>
          </a:xfrm>
        </p:spPr>
        <p:txBody>
          <a:bodyPr/>
          <a:lstStyle/>
          <a:p>
            <a:r>
              <a:rPr lang="en-US" sz="2800" dirty="0" smtClean="0"/>
              <a:t>MCHC/RISE-UP </a:t>
            </a:r>
            <a:r>
              <a:rPr lang="en-US" sz="2800" dirty="0"/>
              <a:t>2012-2022</a:t>
            </a:r>
          </a:p>
          <a:p>
            <a:endParaRPr lang="en-US" sz="2800" dirty="0"/>
          </a:p>
        </p:txBody>
      </p:sp>
      <p:sp>
        <p:nvSpPr>
          <p:cNvPr id="3" name="Text Placeholder 2"/>
          <p:cNvSpPr>
            <a:spLocks noGrp="1"/>
          </p:cNvSpPr>
          <p:nvPr>
            <p:ph type="body" sz="quarter" idx="12"/>
          </p:nvPr>
        </p:nvSpPr>
        <p:spPr>
          <a:xfrm>
            <a:off x="609600" y="1524000"/>
            <a:ext cx="7772400" cy="4419600"/>
          </a:xfrm>
        </p:spPr>
        <p:txBody>
          <a:bodyPr>
            <a:noAutofit/>
          </a:bodyPr>
          <a:lstStyle/>
          <a:p>
            <a:r>
              <a:rPr lang="en-US" sz="2100" dirty="0"/>
              <a:t>Centers for Disease Control and Prevention</a:t>
            </a:r>
          </a:p>
          <a:p>
            <a:r>
              <a:rPr lang="en-US" sz="2100" dirty="0"/>
              <a:t>U</a:t>
            </a:r>
            <a:r>
              <a:rPr lang="en-US" sz="2100" dirty="0" smtClean="0"/>
              <a:t>ndergraduate </a:t>
            </a:r>
            <a:r>
              <a:rPr lang="en-US" sz="2100" dirty="0"/>
              <a:t>juniors and seniors, and </a:t>
            </a:r>
            <a:r>
              <a:rPr lang="en-US" sz="2100" dirty="0" smtClean="0"/>
              <a:t>baccalaureate </a:t>
            </a:r>
            <a:r>
              <a:rPr lang="en-US" sz="2100" dirty="0"/>
              <a:t>degree </a:t>
            </a:r>
            <a:r>
              <a:rPr lang="en-US" sz="2100" dirty="0" smtClean="0"/>
              <a:t>scholars</a:t>
            </a:r>
          </a:p>
          <a:p>
            <a:pPr marL="0" indent="0">
              <a:buNone/>
            </a:pPr>
            <a:r>
              <a:rPr lang="en-US" sz="2100" dirty="0" smtClean="0"/>
              <a:t> </a:t>
            </a:r>
            <a:endParaRPr lang="en-US" sz="2100" dirty="0"/>
          </a:p>
          <a:p>
            <a:pPr lvl="0"/>
            <a:r>
              <a:rPr lang="en-US" sz="2100" dirty="0" smtClean="0">
                <a:solidFill>
                  <a:prstClr val="black"/>
                </a:solidFill>
              </a:rPr>
              <a:t>MCHC/RISE-UP Public Health Leadership Experiences:</a:t>
            </a:r>
            <a:endParaRPr lang="en-US" sz="2100" dirty="0">
              <a:solidFill>
                <a:prstClr val="black"/>
              </a:solidFill>
            </a:endParaRPr>
          </a:p>
          <a:p>
            <a:pPr lvl="2"/>
            <a:r>
              <a:rPr lang="en-US" sz="2100" dirty="0" smtClean="0">
                <a:solidFill>
                  <a:prstClr val="black"/>
                </a:solidFill>
              </a:rPr>
              <a:t>Clinical </a:t>
            </a:r>
            <a:endParaRPr lang="en-US" sz="2100" dirty="0">
              <a:solidFill>
                <a:prstClr val="black"/>
              </a:solidFill>
            </a:endParaRPr>
          </a:p>
          <a:p>
            <a:pPr lvl="2"/>
            <a:r>
              <a:rPr lang="en-US" sz="2100" dirty="0">
                <a:solidFill>
                  <a:prstClr val="black"/>
                </a:solidFill>
              </a:rPr>
              <a:t>Community Engagement &amp; Advocacy</a:t>
            </a:r>
          </a:p>
          <a:p>
            <a:pPr lvl="2"/>
            <a:r>
              <a:rPr lang="en-US" sz="2100" dirty="0">
                <a:solidFill>
                  <a:prstClr val="black"/>
                </a:solidFill>
              </a:rPr>
              <a:t>Research</a:t>
            </a:r>
          </a:p>
          <a:p>
            <a:r>
              <a:rPr lang="en-US" sz="2100" dirty="0" smtClean="0"/>
              <a:t>3 </a:t>
            </a:r>
            <a:r>
              <a:rPr lang="en-US" sz="2100" dirty="0"/>
              <a:t>sites: </a:t>
            </a:r>
          </a:p>
          <a:p>
            <a:pPr lvl="2"/>
            <a:r>
              <a:rPr lang="en-US" sz="2100" dirty="0" smtClean="0"/>
              <a:t>KKI-Baltimore </a:t>
            </a:r>
            <a:endParaRPr lang="en-US" sz="2100" dirty="0"/>
          </a:p>
          <a:p>
            <a:pPr lvl="2"/>
            <a:r>
              <a:rPr lang="en-US" sz="2100" dirty="0" smtClean="0"/>
              <a:t>University </a:t>
            </a:r>
            <a:r>
              <a:rPr lang="en-US" sz="2100" dirty="0"/>
              <a:t>of South Dakota</a:t>
            </a:r>
          </a:p>
          <a:p>
            <a:pPr lvl="2"/>
            <a:r>
              <a:rPr lang="en-US" sz="2000" dirty="0"/>
              <a:t>University of California-Davis</a:t>
            </a:r>
          </a:p>
        </p:txBody>
      </p:sp>
      <p:sp>
        <p:nvSpPr>
          <p:cNvPr id="4" name="Text Placeholder 3"/>
          <p:cNvSpPr>
            <a:spLocks noGrp="1"/>
          </p:cNvSpPr>
          <p:nvPr>
            <p:ph type="body" sz="quarter" idx="10"/>
          </p:nvPr>
        </p:nvSpPr>
        <p:spPr/>
        <p:txBody>
          <a:bodyPr/>
          <a:lstStyle/>
          <a:p>
            <a:r>
              <a:rPr lang="en-US" sz="1400" dirty="0" smtClean="0"/>
              <a:t>Center for Diversity</a:t>
            </a:r>
            <a:endParaRPr lang="en-US" sz="1400" dirty="0"/>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810000"/>
            <a:ext cx="3024187" cy="226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843565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
            <a:ext cx="5562600" cy="1143000"/>
          </a:xfrm>
        </p:spPr>
        <p:txBody>
          <a:bodyPr/>
          <a:lstStyle/>
          <a:p>
            <a:r>
              <a:rPr lang="en-US" sz="4000" b="1" dirty="0" smtClean="0"/>
              <a:t>MCHC/RISE-UP</a:t>
            </a:r>
            <a:endParaRPr lang="en-US" sz="4000" b="1" dirty="0"/>
          </a:p>
        </p:txBody>
      </p:sp>
      <p:sp>
        <p:nvSpPr>
          <p:cNvPr id="3" name="Content Placeholder 2"/>
          <p:cNvSpPr>
            <a:spLocks noGrp="1"/>
          </p:cNvSpPr>
          <p:nvPr>
            <p:ph idx="1"/>
          </p:nvPr>
        </p:nvSpPr>
        <p:spPr>
          <a:xfrm>
            <a:off x="685800" y="1752600"/>
            <a:ext cx="7772400" cy="3962400"/>
          </a:xfrm>
        </p:spPr>
        <p:txBody>
          <a:bodyPr/>
          <a:lstStyle/>
          <a:p>
            <a:r>
              <a:rPr lang="en-US" dirty="0" smtClean="0"/>
              <a:t>National Consortium of AUCD </a:t>
            </a:r>
            <a:r>
              <a:rPr lang="en-US" dirty="0"/>
              <a:t>I</a:t>
            </a:r>
            <a:r>
              <a:rPr lang="en-US" dirty="0" smtClean="0"/>
              <a:t>nstitutions</a:t>
            </a:r>
          </a:p>
          <a:p>
            <a:pPr lvl="1"/>
            <a:r>
              <a:rPr lang="en-US" sz="2400" dirty="0" smtClean="0"/>
              <a:t>Kennedy Krieger Institute/Johns Hopkins Medical Institutions</a:t>
            </a:r>
          </a:p>
          <a:p>
            <a:pPr lvl="2"/>
            <a:r>
              <a:rPr lang="en-US" sz="2400" dirty="0" smtClean="0"/>
              <a:t>Historically Black Colleges and Universities</a:t>
            </a:r>
          </a:p>
          <a:p>
            <a:pPr lvl="1"/>
            <a:r>
              <a:rPr lang="en-US" sz="2400" dirty="0" smtClean="0"/>
              <a:t>University of South Dakota</a:t>
            </a:r>
          </a:p>
          <a:p>
            <a:pPr lvl="2"/>
            <a:r>
              <a:rPr lang="en-US" sz="2400" dirty="0" smtClean="0"/>
              <a:t>Tribal Serving Institutions</a:t>
            </a:r>
          </a:p>
          <a:p>
            <a:pPr lvl="1"/>
            <a:r>
              <a:rPr lang="en-US" sz="2400" dirty="0" smtClean="0"/>
              <a:t>University of California-Davis</a:t>
            </a:r>
          </a:p>
          <a:p>
            <a:pPr lvl="2"/>
            <a:r>
              <a:rPr lang="en-US" sz="2400" dirty="0" smtClean="0"/>
              <a:t>Office of Equity, Diversity, and Inclusion</a:t>
            </a:r>
          </a:p>
          <a:p>
            <a:endParaRPr lang="en-US" dirty="0"/>
          </a:p>
        </p:txBody>
      </p:sp>
      <p:sp>
        <p:nvSpPr>
          <p:cNvPr id="4" name="Slide Number Placeholder 3"/>
          <p:cNvSpPr>
            <a:spLocks noGrp="1"/>
          </p:cNvSpPr>
          <p:nvPr>
            <p:ph type="sldNum" sz="quarter" idx="10"/>
          </p:nvPr>
        </p:nvSpPr>
        <p:spPr/>
        <p:txBody>
          <a:bodyPr/>
          <a:lstStyle/>
          <a:p>
            <a:pPr>
              <a:defRPr/>
            </a:pPr>
            <a:fld id="{AF170960-AA17-49B0-9098-A52A1E62F956}" type="slidenum">
              <a:rPr lang="en-US" smtClean="0"/>
              <a:pPr>
                <a:defRPr/>
              </a:pPr>
              <a:t>16</a:t>
            </a:fld>
            <a:endParaRPr lang="en-US" dirty="0"/>
          </a:p>
        </p:txBody>
      </p:sp>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
            <a:ext cx="2895600" cy="19001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4105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p:txBody>
          <a:bodyPr/>
          <a:lstStyle/>
          <a:p>
            <a:r>
              <a:rPr lang="en-US" sz="1400" dirty="0" smtClean="0"/>
              <a:t>Enhancing Mentoring</a:t>
            </a:r>
            <a:endParaRPr lang="en-US" sz="1400" dirty="0"/>
          </a:p>
        </p:txBody>
      </p:sp>
      <p:pic>
        <p:nvPicPr>
          <p:cNvPr id="7170" name="Picture 2"/>
          <p:cNvPicPr>
            <a:picLocks noGrp="1" noChangeAspect="1" noChangeArrowheads="1"/>
          </p:cNvPicPr>
          <p:nvPr>
            <p:ph sz="quarter" idx="12"/>
          </p:nvPr>
        </p:nvPicPr>
        <p:blipFill>
          <a:blip r:embed="rId3">
            <a:extLst>
              <a:ext uri="{28A0092B-C50C-407E-A947-70E740481C1C}">
                <a14:useLocalDpi xmlns:a14="http://schemas.microsoft.com/office/drawing/2010/main" val="0"/>
              </a:ext>
            </a:extLst>
          </a:blip>
          <a:srcRect/>
          <a:stretch>
            <a:fillRect/>
          </a:stretch>
        </p:blipFill>
        <p:spPr bwMode="auto">
          <a:xfrm>
            <a:off x="304800" y="609600"/>
            <a:ext cx="8534400" cy="406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455613" y="4876800"/>
            <a:ext cx="8097837" cy="14478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Mentor Readiness</a:t>
            </a:r>
            <a:endParaRPr lang="en-US" dirty="0"/>
          </a:p>
        </p:txBody>
      </p:sp>
    </p:spTree>
    <p:extLst>
      <p:ext uri="{BB962C8B-B14F-4D97-AF65-F5344CB8AC3E}">
        <p14:creationId xmlns:p14="http://schemas.microsoft.com/office/powerpoint/2010/main" val="29653803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8470900" y="6412354"/>
            <a:ext cx="405765" cy="344046"/>
          </a:xfrm>
          <a:prstGeom prst="rect">
            <a:avLst/>
          </a:prstGeom>
        </p:spPr>
        <p:txBody>
          <a:bodyPr/>
          <a:lstStyle/>
          <a:p>
            <a:pPr>
              <a:defRPr/>
            </a:pPr>
            <a:fld id="{8534EF41-5AB4-4F3B-9CB2-71A30C75547E}" type="slidenum">
              <a:rPr lang="en-US" smtClean="0">
                <a:solidFill>
                  <a:srgbClr val="06080A"/>
                </a:solidFill>
              </a:rPr>
              <a:pPr>
                <a:defRPr/>
              </a:pPr>
              <a:t>18</a:t>
            </a:fld>
            <a:endParaRPr lang="en-US" dirty="0">
              <a:solidFill>
                <a:srgbClr val="06080A"/>
              </a:solidFill>
            </a:endParaRPr>
          </a:p>
        </p:txBody>
      </p:sp>
      <p:sp>
        <p:nvSpPr>
          <p:cNvPr id="3" name="Title 2"/>
          <p:cNvSpPr>
            <a:spLocks noGrp="1"/>
          </p:cNvSpPr>
          <p:nvPr>
            <p:ph type="title"/>
          </p:nvPr>
        </p:nvSpPr>
        <p:spPr/>
        <p:txBody>
          <a:bodyPr/>
          <a:lstStyle/>
          <a:p>
            <a:r>
              <a:rPr lang="en-US" sz="4400" dirty="0" smtClean="0"/>
              <a:t>Enhancing Mentoring Model</a:t>
            </a:r>
            <a:endParaRPr lang="en-US" sz="4400" dirty="0"/>
          </a:p>
        </p:txBody>
      </p:sp>
      <p:graphicFrame>
        <p:nvGraphicFramePr>
          <p:cNvPr id="8" name="Diagram 7"/>
          <p:cNvGraphicFramePr/>
          <p:nvPr>
            <p:extLst>
              <p:ext uri="{D42A27DB-BD31-4B8C-83A1-F6EECF244321}">
                <p14:modId xmlns:p14="http://schemas.microsoft.com/office/powerpoint/2010/main" val="2383341250"/>
              </p:ext>
            </p:extLst>
          </p:nvPr>
        </p:nvGraphicFramePr>
        <p:xfrm>
          <a:off x="1061085" y="1494914"/>
          <a:ext cx="8082915" cy="50582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Oval 8"/>
          <p:cNvSpPr/>
          <p:nvPr/>
        </p:nvSpPr>
        <p:spPr>
          <a:xfrm>
            <a:off x="4343400" y="3276600"/>
            <a:ext cx="1600200" cy="1264920"/>
          </a:xfrm>
          <a:prstGeom prst="ellipse">
            <a:avLst/>
          </a:prstGeom>
          <a:solidFill>
            <a:srgbClr val="FFFFFF"/>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7" name="Text Box 2"/>
          <p:cNvSpPr txBox="1">
            <a:spLocks noChangeArrowheads="1"/>
          </p:cNvSpPr>
          <p:nvPr/>
        </p:nvSpPr>
        <p:spPr bwMode="auto">
          <a:xfrm>
            <a:off x="4343400" y="3429000"/>
            <a:ext cx="1676400" cy="83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1"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COMMUNICATION</a:t>
            </a:r>
            <a:endParaRPr kumimoji="0" lang="en-US" altLang="en-US" sz="1000" b="1"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Foster Trust</a:t>
            </a:r>
            <a:endParaRPr kumimoji="0" lang="en-US" alt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000" b="0" i="0" u="none" strike="noStrike" cap="none" normalizeH="0" baseline="0" dirty="0" smtClean="0">
                <a:ln>
                  <a:noFill/>
                </a:ln>
                <a:solidFill>
                  <a:schemeClr val="tx1"/>
                </a:solidFill>
                <a:effectLst/>
                <a:latin typeface="Arial" pitchFamily="34" charset="0"/>
                <a:ea typeface="Calibri" pitchFamily="34" charset="0"/>
                <a:cs typeface="Times New Roman" pitchFamily="18" charset="0"/>
              </a:rPr>
              <a:t>Finding Common Interests &amp; Professional Synergy</a:t>
            </a:r>
            <a:endParaRPr kumimoji="0" lang="en-US" altLang="en-US" sz="10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000" b="0" i="0" u="none" strike="noStrike" cap="none" normalizeH="0" baseline="0" dirty="0" smtClean="0">
              <a:ln>
                <a:noFill/>
              </a:ln>
              <a:solidFill>
                <a:schemeClr val="tx1"/>
              </a:solidFill>
              <a:effectLst/>
              <a:latin typeface="Arial" pitchFamily="34" charset="0"/>
              <a:cs typeface="Arial" pitchFamily="34" charset="0"/>
            </a:endParaRPr>
          </a:p>
        </p:txBody>
      </p:sp>
      <p:sp>
        <p:nvSpPr>
          <p:cNvPr id="12" name="Rectangle 8"/>
          <p:cNvSpPr>
            <a:spLocks noChangeArrowheads="1"/>
          </p:cNvSpPr>
          <p:nvPr/>
        </p:nvSpPr>
        <p:spPr bwMode="auto">
          <a:xfrm>
            <a:off x="152400" y="1524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3" name="Rectangle 9"/>
          <p:cNvSpPr>
            <a:spLocks noChangeArrowheads="1"/>
          </p:cNvSpPr>
          <p:nvPr/>
        </p:nvSpPr>
        <p:spPr bwMode="auto">
          <a:xfrm>
            <a:off x="152400" y="609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600" b="0" i="0" u="none" strike="noStrike" cap="none" normalizeH="0" baseline="0" dirty="0" smtClean="0">
                <a:ln>
                  <a:noFill/>
                </a:ln>
                <a:solidFill>
                  <a:schemeClr val="tx1"/>
                </a:solidFill>
                <a:effectLst/>
                <a:latin typeface="Arial" pitchFamily="34" charset="0"/>
                <a:cs typeface="Arial" pitchFamily="34" charset="0"/>
              </a:rPr>
              <a:t/>
            </a:r>
            <a:br>
              <a:rPr kumimoji="0" lang="en-US" altLang="en-US" sz="600" b="0" i="0" u="none" strike="noStrike" cap="none" normalizeH="0" baseline="0" dirty="0" smtClean="0">
                <a:ln>
                  <a:noFill/>
                </a:ln>
                <a:solidFill>
                  <a:schemeClr val="tx1"/>
                </a:solidFill>
                <a:effectLst/>
                <a:latin typeface="Arial" pitchFamily="34" charset="0"/>
                <a:cs typeface="Arial" pitchFamily="34" charset="0"/>
              </a:rPr>
            </a:b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4" name="Rectangle 10"/>
          <p:cNvSpPr>
            <a:spLocks noChangeArrowheads="1"/>
          </p:cNvSpPr>
          <p:nvPr/>
        </p:nvSpPr>
        <p:spPr bwMode="auto">
          <a:xfrm>
            <a:off x="152400" y="106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5" name="Rectangle 11"/>
          <p:cNvSpPr>
            <a:spLocks noChangeArrowheads="1"/>
          </p:cNvSpPr>
          <p:nvPr/>
        </p:nvSpPr>
        <p:spPr bwMode="auto">
          <a:xfrm>
            <a:off x="152400" y="106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Tree>
    <p:extLst>
      <p:ext uri="{BB962C8B-B14F-4D97-AF65-F5344CB8AC3E}">
        <p14:creationId xmlns:p14="http://schemas.microsoft.com/office/powerpoint/2010/main" val="2532454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76200"/>
            <a:ext cx="7315200" cy="1143000"/>
          </a:xfrm>
        </p:spPr>
        <p:txBody>
          <a:bodyPr/>
          <a:lstStyle/>
          <a:p>
            <a:pPr algn="ctr"/>
            <a:r>
              <a:rPr lang="en-US" sz="3200" b="1" dirty="0" smtClean="0"/>
              <a:t>MCHC/RISE-UP: Program Activities</a:t>
            </a:r>
            <a:endParaRPr lang="en-US" sz="3200" b="1" dirty="0"/>
          </a:p>
        </p:txBody>
      </p:sp>
      <p:sp>
        <p:nvSpPr>
          <p:cNvPr id="3" name="Content Placeholder 2"/>
          <p:cNvSpPr>
            <a:spLocks noGrp="1"/>
          </p:cNvSpPr>
          <p:nvPr>
            <p:ph idx="1"/>
          </p:nvPr>
        </p:nvSpPr>
        <p:spPr>
          <a:xfrm>
            <a:off x="685800" y="1676400"/>
            <a:ext cx="7772400" cy="3810000"/>
          </a:xfrm>
        </p:spPr>
        <p:txBody>
          <a:bodyPr/>
          <a:lstStyle/>
          <a:p>
            <a:pPr marL="400050"/>
            <a:r>
              <a:rPr lang="en-US" sz="3200" dirty="0" smtClean="0"/>
              <a:t>Scholars can select up to two experiences:</a:t>
            </a:r>
          </a:p>
          <a:p>
            <a:pPr marL="800100" lvl="1"/>
            <a:r>
              <a:rPr lang="en-US" sz="2800" dirty="0" smtClean="0"/>
              <a:t>Clinical</a:t>
            </a:r>
          </a:p>
          <a:p>
            <a:pPr marL="800100" lvl="1"/>
            <a:r>
              <a:rPr lang="en-US" sz="2800" dirty="0" smtClean="0"/>
              <a:t>Community Engagement and Advocacy</a:t>
            </a:r>
          </a:p>
          <a:p>
            <a:pPr marL="800100" lvl="1"/>
            <a:r>
              <a:rPr lang="en-US" sz="2800" dirty="0" smtClean="0"/>
              <a:t>Research</a:t>
            </a:r>
          </a:p>
          <a:p>
            <a:pPr marL="400050"/>
            <a:r>
              <a:rPr lang="en-US" sz="3200" dirty="0" smtClean="0"/>
              <a:t>Mentorship </a:t>
            </a:r>
            <a:r>
              <a:rPr lang="en-US" sz="3200" dirty="0"/>
              <a:t>	</a:t>
            </a:r>
            <a:endParaRPr lang="en-US" sz="3200" dirty="0" smtClean="0"/>
          </a:p>
          <a:p>
            <a:pPr marL="400050"/>
            <a:r>
              <a:rPr lang="en-US" sz="3200" dirty="0"/>
              <a:t>Program Learning Didactic </a:t>
            </a:r>
            <a:r>
              <a:rPr lang="en-US" sz="3200" dirty="0" smtClean="0"/>
              <a:t>Day</a:t>
            </a:r>
          </a:p>
          <a:p>
            <a:pPr marL="800100" lvl="1"/>
            <a:r>
              <a:rPr lang="en-US" sz="2800" dirty="0" smtClean="0"/>
              <a:t>CDC Winnable Battles</a:t>
            </a:r>
          </a:p>
          <a:p>
            <a:pPr marL="800100" lvl="1"/>
            <a:r>
              <a:rPr lang="en-US" sz="2800" dirty="0" smtClean="0"/>
              <a:t>Public Health Leadership</a:t>
            </a:r>
            <a:endParaRPr lang="en-US" sz="2800" dirty="0"/>
          </a:p>
          <a:p>
            <a:pPr marL="57150" indent="0">
              <a:buNone/>
            </a:pPr>
            <a:endParaRPr lang="en-US" sz="3200" dirty="0"/>
          </a:p>
          <a:p>
            <a:pPr marL="857250" lvl="2" indent="0">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170960-AA17-49B0-9098-A52A1E62F956}" type="slidenum">
              <a:rPr lang="en-US" smtClean="0"/>
              <a:pPr>
                <a:defRPr/>
              </a:pPr>
              <a:t>19</a:t>
            </a:fld>
            <a:endParaRPr lang="en-US" dirty="0"/>
          </a:p>
        </p:txBody>
      </p:sp>
      <p:pic>
        <p:nvPicPr>
          <p:cNvPr id="59394" name="Picture 1" descr="imag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447799" cy="14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Box 5"/>
          <p:cNvSpPr txBox="1"/>
          <p:nvPr/>
        </p:nvSpPr>
        <p:spPr>
          <a:xfrm>
            <a:off x="381000" y="5903701"/>
            <a:ext cx="8686800" cy="954107"/>
          </a:xfrm>
          <a:prstGeom prst="rect">
            <a:avLst/>
          </a:prstGeom>
          <a:noFill/>
        </p:spPr>
        <p:txBody>
          <a:bodyPr wrap="square" rtlCol="0">
            <a:spAutoFit/>
          </a:bodyPr>
          <a:lstStyle/>
          <a:p>
            <a:pPr algn="ctr"/>
            <a:r>
              <a:rPr lang="en-US" sz="2800" dirty="0" smtClean="0">
                <a:solidFill>
                  <a:schemeClr val="accent2"/>
                </a:solidFill>
              </a:rPr>
              <a:t>Maternal and Child Health Leadership Education Advocacy Research Network MCH-LEARN</a:t>
            </a:r>
            <a:endParaRPr lang="en-US" sz="2800" dirty="0">
              <a:solidFill>
                <a:schemeClr val="accent2"/>
              </a:solidFill>
            </a:endParaRPr>
          </a:p>
        </p:txBody>
      </p:sp>
    </p:spTree>
    <p:extLst>
      <p:ext uri="{BB962C8B-B14F-4D97-AF65-F5344CB8AC3E}">
        <p14:creationId xmlns:p14="http://schemas.microsoft.com/office/powerpoint/2010/main" val="10885590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sz="2400" b="1" dirty="0" smtClean="0"/>
              <a:t>Center </a:t>
            </a:r>
            <a:r>
              <a:rPr lang="en-US" altLang="en-US" sz="2400" b="1" dirty="0"/>
              <a:t>for Diversity in Public Health Leadership Training </a:t>
            </a:r>
            <a:r>
              <a:rPr lang="en-US" altLang="en-US" sz="2400" b="1" dirty="0" smtClean="0"/>
              <a:t/>
            </a:r>
            <a:br>
              <a:rPr lang="en-US" altLang="en-US" sz="2400" b="1" dirty="0" smtClean="0"/>
            </a:br>
            <a:r>
              <a:rPr lang="en-US" altLang="en-US" sz="2400" b="1" dirty="0" smtClean="0"/>
              <a:t>at </a:t>
            </a:r>
            <a:r>
              <a:rPr lang="en-US" altLang="en-US" sz="2400" b="1" dirty="0"/>
              <a:t>Kennedy Krieger Institute </a:t>
            </a:r>
            <a:r>
              <a:rPr lang="en-US" altLang="en-US" sz="2400" b="1" dirty="0" smtClean="0"/>
              <a:t/>
            </a:r>
            <a:br>
              <a:rPr lang="en-US" altLang="en-US" sz="2400" b="1" dirty="0" smtClean="0"/>
            </a:br>
            <a:r>
              <a:rPr lang="en-US" altLang="en-US" sz="1200" b="1" dirty="0" smtClean="0"/>
              <a:t>(</a:t>
            </a:r>
            <a:r>
              <a:rPr lang="en-US" altLang="en-US" sz="1200" b="1" dirty="0"/>
              <a:t>formerly the Research Initiatives for Student Enhancement </a:t>
            </a:r>
            <a:r>
              <a:rPr lang="en-US" altLang="en-US" sz="1200" b="1" dirty="0" smtClean="0"/>
              <a:t>Programs-RISE)</a:t>
            </a:r>
          </a:p>
        </p:txBody>
      </p:sp>
      <p:sp>
        <p:nvSpPr>
          <p:cNvPr id="4099" name="Content Placeholder 2"/>
          <p:cNvSpPr>
            <a:spLocks noGrp="1"/>
          </p:cNvSpPr>
          <p:nvPr>
            <p:ph type="body" idx="1"/>
          </p:nvPr>
        </p:nvSpPr>
        <p:spPr>
          <a:xfrm>
            <a:off x="533400" y="1371600"/>
            <a:ext cx="7620000" cy="3481387"/>
          </a:xfrm>
        </p:spPr>
        <p:txBody>
          <a:bodyPr anchor="ctr"/>
          <a:lstStyle/>
          <a:p>
            <a:pPr marL="0" indent="0" eaLnBrk="1" hangingPunct="1">
              <a:spcBef>
                <a:spcPts val="0"/>
              </a:spcBef>
              <a:buNone/>
            </a:pPr>
            <a:r>
              <a:rPr lang="en-US" altLang="en-US" sz="2800" i="1" dirty="0" smtClean="0"/>
              <a:t>The </a:t>
            </a:r>
            <a:r>
              <a:rPr lang="en-US" altLang="en-US" sz="2800" i="1" dirty="0"/>
              <a:t>mission of the Center is to reduce socially determined childhood brain disorders through leadership development of diverse scholars who use culturally relevant, and evidence-based, approaches to inform research, practice, advocacy, and policy. </a:t>
            </a:r>
            <a:endParaRPr lang="en-US" altLang="en-US" sz="2800" i="1" u="sng" dirty="0" smtClean="0"/>
          </a:p>
        </p:txBody>
      </p:sp>
      <p:sp>
        <p:nvSpPr>
          <p:cNvPr id="410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venir LT Std 45 Book" pitchFamily="34" charset="0"/>
              </a:defRPr>
            </a:lvl1pPr>
            <a:lvl2pPr marL="742950" indent="-285750" eaLnBrk="0" hangingPunct="0">
              <a:spcBef>
                <a:spcPct val="20000"/>
              </a:spcBef>
              <a:buChar char="–"/>
              <a:defRPr sz="2000">
                <a:solidFill>
                  <a:schemeClr val="tx1"/>
                </a:solidFill>
                <a:latin typeface="Avenir LT Std 45 Book" pitchFamily="34" charset="0"/>
              </a:defRPr>
            </a:lvl2pPr>
            <a:lvl3pPr marL="1143000" indent="-228600" eaLnBrk="0" hangingPunct="0">
              <a:spcBef>
                <a:spcPct val="20000"/>
              </a:spcBef>
              <a:buChar char="•"/>
              <a:defRPr sz="2000">
                <a:solidFill>
                  <a:schemeClr val="tx1"/>
                </a:solidFill>
                <a:latin typeface="Avenir LT Std 45 Book" pitchFamily="34" charset="0"/>
              </a:defRPr>
            </a:lvl3pPr>
            <a:lvl4pPr marL="1600200" indent="-228600" eaLnBrk="0" hangingPunct="0">
              <a:spcBef>
                <a:spcPct val="20000"/>
              </a:spcBef>
              <a:buChar char="–"/>
              <a:defRPr sz="2000">
                <a:solidFill>
                  <a:schemeClr val="tx1"/>
                </a:solidFill>
                <a:latin typeface="Avenir LT Std 45 Book" pitchFamily="34" charset="0"/>
              </a:defRPr>
            </a:lvl4pPr>
            <a:lvl5pPr marL="2057400" indent="-228600" eaLnBrk="0" hangingPunct="0">
              <a:spcBef>
                <a:spcPct val="20000"/>
              </a:spcBef>
              <a:buChar char="»"/>
              <a:defRPr sz="2000">
                <a:solidFill>
                  <a:schemeClr val="tx1"/>
                </a:solidFill>
                <a:latin typeface="Avenir LT Std 45 Book" pitchFamily="34" charset="0"/>
              </a:defRPr>
            </a:lvl5pPr>
            <a:lvl6pPr marL="2514600" indent="-228600" eaLnBrk="0" fontAlgn="base" hangingPunct="0">
              <a:spcBef>
                <a:spcPct val="20000"/>
              </a:spcBef>
              <a:spcAft>
                <a:spcPct val="0"/>
              </a:spcAft>
              <a:buChar char="»"/>
              <a:defRPr sz="2000">
                <a:solidFill>
                  <a:schemeClr val="tx1"/>
                </a:solidFill>
                <a:latin typeface="Avenir LT Std 45 Book" pitchFamily="34" charset="0"/>
              </a:defRPr>
            </a:lvl6pPr>
            <a:lvl7pPr marL="2971800" indent="-228600" eaLnBrk="0" fontAlgn="base" hangingPunct="0">
              <a:spcBef>
                <a:spcPct val="20000"/>
              </a:spcBef>
              <a:spcAft>
                <a:spcPct val="0"/>
              </a:spcAft>
              <a:buChar char="»"/>
              <a:defRPr sz="2000">
                <a:solidFill>
                  <a:schemeClr val="tx1"/>
                </a:solidFill>
                <a:latin typeface="Avenir LT Std 45 Book" pitchFamily="34" charset="0"/>
              </a:defRPr>
            </a:lvl7pPr>
            <a:lvl8pPr marL="3429000" indent="-228600" eaLnBrk="0" fontAlgn="base" hangingPunct="0">
              <a:spcBef>
                <a:spcPct val="20000"/>
              </a:spcBef>
              <a:spcAft>
                <a:spcPct val="0"/>
              </a:spcAft>
              <a:buChar char="»"/>
              <a:defRPr sz="2000">
                <a:solidFill>
                  <a:schemeClr val="tx1"/>
                </a:solidFill>
                <a:latin typeface="Avenir LT Std 45 Book" pitchFamily="34" charset="0"/>
              </a:defRPr>
            </a:lvl8pPr>
            <a:lvl9pPr marL="3886200" indent="-228600" eaLnBrk="0" fontAlgn="base" hangingPunct="0">
              <a:spcBef>
                <a:spcPct val="20000"/>
              </a:spcBef>
              <a:spcAft>
                <a:spcPct val="0"/>
              </a:spcAft>
              <a:buChar char="»"/>
              <a:defRPr sz="2000">
                <a:solidFill>
                  <a:schemeClr val="tx1"/>
                </a:solidFill>
                <a:latin typeface="Avenir LT Std 45 Book" pitchFamily="34" charset="0"/>
              </a:defRPr>
            </a:lvl9pPr>
          </a:lstStyle>
          <a:p>
            <a:pPr eaLnBrk="1" hangingPunct="1">
              <a:spcBef>
                <a:spcPct val="0"/>
              </a:spcBef>
              <a:buFontTx/>
              <a:buNone/>
            </a:pPr>
            <a:fld id="{F3ADE34C-5C02-4E36-9294-E47EB3E4B646}" type="slidenum">
              <a:rPr lang="en-US" altLang="en-US" sz="1400" smtClean="0">
                <a:solidFill>
                  <a:schemeClr val="bg1"/>
                </a:solidFill>
                <a:latin typeface="Times New Roman" pitchFamily="18" charset="0"/>
              </a:rPr>
              <a:pPr eaLnBrk="1" hangingPunct="1">
                <a:spcBef>
                  <a:spcPct val="0"/>
                </a:spcBef>
                <a:buFontTx/>
                <a:buNone/>
              </a:pPr>
              <a:t>2</a:t>
            </a:fld>
            <a:endParaRPr lang="en-US" altLang="en-US" sz="1400" dirty="0" smtClean="0">
              <a:solidFill>
                <a:schemeClr val="bg1"/>
              </a:solidFill>
              <a:latin typeface="Times New Roman" pitchFamily="18" charset="0"/>
            </a:endParaRPr>
          </a:p>
        </p:txBody>
      </p:sp>
      <p:pic>
        <p:nvPicPr>
          <p:cNvPr id="63490" name="Picture 1" descr="image0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371599" cy="14477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DSC00042"/>
          <p:cNvPicPr>
            <a:picLocks noGrp="1" noChangeAspect="1"/>
          </p:cNvPicPr>
          <p:nvPr isPhoto="1"/>
        </p:nvPicPr>
        <p:blipFill rotWithShape="1">
          <a:blip r:embed="rId4" cstate="print">
            <a:lum/>
            <a:extLst>
              <a:ext uri="{28A0092B-C50C-407E-A947-70E740481C1C}">
                <a14:useLocalDpi xmlns:a14="http://schemas.microsoft.com/office/drawing/2010/main" val="0"/>
              </a:ext>
            </a:extLst>
          </a:blip>
          <a:srcRect l="15821"/>
          <a:stretch/>
        </p:blipFill>
        <p:spPr>
          <a:xfrm>
            <a:off x="5624962" y="4038600"/>
            <a:ext cx="3519037" cy="2514600"/>
          </a:xfrm>
          <a:prstGeom prst="rect">
            <a:avLst/>
          </a:prstGeom>
          <a:noFill/>
          <a:ln>
            <a:noFill/>
          </a:ln>
        </p:spPr>
      </p:pic>
      <p:sp>
        <p:nvSpPr>
          <p:cNvPr id="2" name="Rectangle 1"/>
          <p:cNvSpPr/>
          <p:nvPr/>
        </p:nvSpPr>
        <p:spPr>
          <a:xfrm>
            <a:off x="1676400" y="152400"/>
            <a:ext cx="6720115" cy="1077218"/>
          </a:xfrm>
          <a:prstGeom prst="rect">
            <a:avLst/>
          </a:prstGeom>
        </p:spPr>
        <p:txBody>
          <a:bodyPr wrap="square">
            <a:spAutoFit/>
          </a:bodyPr>
          <a:lstStyle/>
          <a:p>
            <a:r>
              <a:rPr lang="en-US" altLang="en-US" sz="3200" b="1" dirty="0">
                <a:solidFill>
                  <a:schemeClr val="bg1"/>
                </a:solidFill>
                <a:latin typeface="+mn-lt"/>
              </a:rPr>
              <a:t>Center for Diversity in Public Health Leadership Training</a:t>
            </a:r>
            <a:endParaRPr lang="en-US" sz="3200" dirty="0">
              <a:solidFill>
                <a:schemeClr val="bg1"/>
              </a:solidFill>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0" y="25400"/>
            <a:ext cx="6553200" cy="1143000"/>
          </a:xfrm>
        </p:spPr>
        <p:txBody>
          <a:bodyPr/>
          <a:lstStyle/>
          <a:p>
            <a:r>
              <a:rPr lang="en-US" sz="4000" b="1" dirty="0" smtClean="0"/>
              <a:t>MCH-LEARN</a:t>
            </a:r>
            <a:endParaRPr lang="en-US" sz="4000" b="1" dirty="0"/>
          </a:p>
        </p:txBody>
      </p:sp>
      <p:sp>
        <p:nvSpPr>
          <p:cNvPr id="3" name="Content Placeholder 2"/>
          <p:cNvSpPr>
            <a:spLocks noGrp="1"/>
          </p:cNvSpPr>
          <p:nvPr>
            <p:ph idx="1"/>
          </p:nvPr>
        </p:nvSpPr>
        <p:spPr>
          <a:xfrm>
            <a:off x="685800" y="1752600"/>
            <a:ext cx="8001000" cy="4343400"/>
          </a:xfrm>
        </p:spPr>
        <p:txBody>
          <a:bodyPr/>
          <a:lstStyle/>
          <a:p>
            <a:r>
              <a:rPr lang="en-US" sz="2800" dirty="0" smtClean="0"/>
              <a:t>Baltimore-Washington, DC Undergraduate Freshman and Sophomore</a:t>
            </a:r>
          </a:p>
          <a:p>
            <a:r>
              <a:rPr lang="en-US" sz="2800" dirty="0" smtClean="0"/>
              <a:t>Interested </a:t>
            </a:r>
            <a:r>
              <a:rPr lang="en-US" sz="2800" dirty="0"/>
              <a:t>in MCH professions (pediatric medicine, nutrition, social work, nursing, pediatric dentistry, psychology, health education, pediatric occupational / physical therapy, speech language pathology, public health) </a:t>
            </a:r>
            <a:endParaRPr lang="en-US" sz="2800" dirty="0" smtClean="0"/>
          </a:p>
          <a:p>
            <a:r>
              <a:rPr lang="en-US" sz="2800" dirty="0" smtClean="0"/>
              <a:t>Grade </a:t>
            </a:r>
            <a:r>
              <a:rPr lang="en-US" sz="2800" dirty="0"/>
              <a:t>Point Average: </a:t>
            </a:r>
            <a:r>
              <a:rPr lang="en-US" sz="2800" dirty="0" smtClean="0"/>
              <a:t>3.0 on </a:t>
            </a:r>
            <a:r>
              <a:rPr lang="en-US" sz="2800" dirty="0"/>
              <a:t>a 4.0 </a:t>
            </a:r>
            <a:endParaRPr lang="en-US" sz="2800" dirty="0" smtClean="0"/>
          </a:p>
          <a:p>
            <a:pPr marL="0" indent="0">
              <a:buNone/>
            </a:pPr>
            <a:r>
              <a:rPr lang="en-US" sz="2800" dirty="0" smtClean="0"/>
              <a:t>   scale</a:t>
            </a:r>
            <a:endParaRPr lang="en-US" sz="2800" dirty="0"/>
          </a:p>
        </p:txBody>
      </p:sp>
      <p:sp>
        <p:nvSpPr>
          <p:cNvPr id="4" name="Slide Number Placeholder 3"/>
          <p:cNvSpPr>
            <a:spLocks noGrp="1"/>
          </p:cNvSpPr>
          <p:nvPr>
            <p:ph type="sldNum" sz="quarter" idx="10"/>
          </p:nvPr>
        </p:nvSpPr>
        <p:spPr/>
        <p:txBody>
          <a:bodyPr/>
          <a:lstStyle/>
          <a:p>
            <a:pPr>
              <a:defRPr/>
            </a:pPr>
            <a:fld id="{AF170960-AA17-49B0-9098-A52A1E62F956}" type="slidenum">
              <a:rPr lang="en-US" smtClean="0"/>
              <a:pPr>
                <a:defRPr/>
              </a:pPr>
              <a:t>20</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2362200" cy="1771650"/>
          </a:xfrm>
          <a:prstGeom prst="rect">
            <a:avLst/>
          </a:prstGeom>
        </p:spPr>
      </p:pic>
    </p:spTree>
    <p:extLst>
      <p:ext uri="{BB962C8B-B14F-4D97-AF65-F5344CB8AC3E}">
        <p14:creationId xmlns:p14="http://schemas.microsoft.com/office/powerpoint/2010/main" val="123046638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7315200" cy="1143000"/>
          </a:xfrm>
        </p:spPr>
        <p:txBody>
          <a:bodyPr/>
          <a:lstStyle/>
          <a:p>
            <a:r>
              <a:rPr lang="en-US" sz="3600" b="1" dirty="0" smtClean="0"/>
              <a:t>MCH-LEARN: Program </a:t>
            </a:r>
            <a:br>
              <a:rPr lang="en-US" sz="3600" b="1" dirty="0" smtClean="0"/>
            </a:br>
            <a:r>
              <a:rPr lang="en-US" sz="3600" b="1" dirty="0" smtClean="0"/>
              <a:t>Activities</a:t>
            </a:r>
            <a:endParaRPr lang="en-US" sz="3600" b="1" dirty="0"/>
          </a:p>
        </p:txBody>
      </p:sp>
      <p:sp>
        <p:nvSpPr>
          <p:cNvPr id="3" name="Content Placeholder 2"/>
          <p:cNvSpPr>
            <a:spLocks noGrp="1"/>
          </p:cNvSpPr>
          <p:nvPr>
            <p:ph idx="1"/>
          </p:nvPr>
        </p:nvSpPr>
        <p:spPr>
          <a:xfrm>
            <a:off x="609600" y="1600200"/>
            <a:ext cx="7772400" cy="3810000"/>
          </a:xfrm>
        </p:spPr>
        <p:txBody>
          <a:bodyPr/>
          <a:lstStyle/>
          <a:p>
            <a:r>
              <a:rPr lang="en-US" altLang="en-US" sz="2800" dirty="0" smtClean="0"/>
              <a:t>Research + Clinical/Community</a:t>
            </a:r>
          </a:p>
          <a:p>
            <a:r>
              <a:rPr lang="en-US" altLang="en-US" sz="2800" dirty="0" smtClean="0"/>
              <a:t>Program </a:t>
            </a:r>
            <a:r>
              <a:rPr lang="en-US" altLang="en-US" sz="2800" dirty="0"/>
              <a:t>Learning </a:t>
            </a:r>
            <a:r>
              <a:rPr lang="en-US" altLang="en-US" sz="2800" dirty="0" smtClean="0"/>
              <a:t>Seminars</a:t>
            </a:r>
          </a:p>
          <a:p>
            <a:pPr lvl="1"/>
            <a:r>
              <a:rPr lang="en-US" altLang="en-US" sz="2800" dirty="0" smtClean="0"/>
              <a:t>Health Disparities across the Life </a:t>
            </a:r>
            <a:r>
              <a:rPr lang="en-US" altLang="en-US" sz="2800" dirty="0"/>
              <a:t>Course </a:t>
            </a:r>
            <a:endParaRPr lang="en-US" altLang="en-US" sz="2800" dirty="0" smtClean="0"/>
          </a:p>
          <a:p>
            <a:pPr lvl="1"/>
            <a:r>
              <a:rPr lang="en-US" altLang="en-US" sz="2800" dirty="0" smtClean="0"/>
              <a:t>Professional </a:t>
            </a:r>
            <a:r>
              <a:rPr lang="en-US" altLang="en-US" sz="2800" dirty="0"/>
              <a:t>Development and </a:t>
            </a:r>
            <a:r>
              <a:rPr lang="en-US" altLang="en-US" sz="2800" dirty="0" smtClean="0"/>
              <a:t>Advocacy</a:t>
            </a:r>
          </a:p>
          <a:p>
            <a:pPr lvl="1"/>
            <a:r>
              <a:rPr lang="en-US" altLang="en-US" sz="2800" dirty="0" smtClean="0"/>
              <a:t>CDC Winnable Battles</a:t>
            </a:r>
          </a:p>
          <a:p>
            <a:pPr lvl="1"/>
            <a:r>
              <a:rPr lang="en-US" altLang="en-US" sz="2800" dirty="0" smtClean="0"/>
              <a:t>Public Health Leaders </a:t>
            </a:r>
          </a:p>
          <a:p>
            <a:r>
              <a:rPr lang="en-US" altLang="en-US" sz="2800" dirty="0" smtClean="0"/>
              <a:t> Family as Faculty Program</a:t>
            </a:r>
          </a:p>
          <a:p>
            <a:r>
              <a:rPr lang="en-US" sz="2800" dirty="0" smtClean="0"/>
              <a:t>Sponsored national conference presentation</a:t>
            </a:r>
            <a:endParaRPr lang="en-US" sz="2800" dirty="0"/>
          </a:p>
          <a:p>
            <a:pPr marL="857250" lvl="2" indent="0">
              <a:buNone/>
            </a:pP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F170960-AA17-49B0-9098-A52A1E62F956}" type="slidenum">
              <a:rPr lang="en-US" smtClean="0">
                <a:solidFill>
                  <a:srgbClr val="FFFFFF"/>
                </a:solidFill>
              </a:rPr>
              <a:pPr>
                <a:defRPr/>
              </a:pPr>
              <a:t>21</a:t>
            </a:fld>
            <a:endParaRPr lang="en-US" dirty="0">
              <a:solidFill>
                <a:srgbClr val="FFFFFF"/>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981200" cy="1485900"/>
          </a:xfrm>
          <a:prstGeom prst="rect">
            <a:avLst/>
          </a:prstGeom>
        </p:spPr>
      </p:pic>
    </p:spTree>
    <p:extLst>
      <p:ext uri="{BB962C8B-B14F-4D97-AF65-F5344CB8AC3E}">
        <p14:creationId xmlns:p14="http://schemas.microsoft.com/office/powerpoint/2010/main" val="24638568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0"/>
            <a:ext cx="7315200" cy="1143000"/>
          </a:xfrm>
        </p:spPr>
        <p:txBody>
          <a:bodyPr/>
          <a:lstStyle/>
          <a:p>
            <a:r>
              <a:rPr lang="en-US" sz="3600" b="1" dirty="0" smtClean="0"/>
              <a:t>Center for Diversity Annual Conference</a:t>
            </a:r>
            <a:endParaRPr lang="en-US" sz="3600" b="1" dirty="0"/>
          </a:p>
        </p:txBody>
      </p:sp>
      <p:sp>
        <p:nvSpPr>
          <p:cNvPr id="3" name="Content Placeholder 2"/>
          <p:cNvSpPr>
            <a:spLocks noGrp="1"/>
          </p:cNvSpPr>
          <p:nvPr>
            <p:ph idx="1"/>
          </p:nvPr>
        </p:nvSpPr>
        <p:spPr>
          <a:xfrm>
            <a:off x="228600" y="1752600"/>
            <a:ext cx="8915400" cy="4114800"/>
          </a:xfrm>
        </p:spPr>
        <p:txBody>
          <a:bodyPr/>
          <a:lstStyle/>
          <a:p>
            <a:r>
              <a:rPr lang="en-US" sz="3200" b="1" dirty="0" smtClean="0"/>
              <a:t>Room </a:t>
            </a:r>
            <a:r>
              <a:rPr lang="en-US" sz="3200" b="1" dirty="0"/>
              <a:t>to Grow: Journey to Cultural and Linguistic </a:t>
            </a:r>
            <a:r>
              <a:rPr lang="en-US" sz="3200" b="1" dirty="0" smtClean="0"/>
              <a:t>Competency</a:t>
            </a:r>
          </a:p>
          <a:p>
            <a:pPr lvl="1"/>
            <a:r>
              <a:rPr lang="en-US" sz="3000" dirty="0" smtClean="0"/>
              <a:t>National speakers present on the latest research and practice addressing and reducing socially determined health disparities</a:t>
            </a:r>
          </a:p>
          <a:p>
            <a:pPr marL="457200" lvl="1" indent="0">
              <a:buNone/>
            </a:pPr>
            <a:endParaRPr lang="en-US" sz="3000" dirty="0" smtClean="0"/>
          </a:p>
          <a:p>
            <a:pPr lvl="1"/>
            <a:r>
              <a:rPr lang="en-US" sz="3000" dirty="0" smtClean="0"/>
              <a:t>September 22, 2020- Johns Hopkins Hospital</a:t>
            </a:r>
          </a:p>
        </p:txBody>
      </p:sp>
      <p:sp>
        <p:nvSpPr>
          <p:cNvPr id="4" name="Slide Number Placeholder 3"/>
          <p:cNvSpPr>
            <a:spLocks noGrp="1"/>
          </p:cNvSpPr>
          <p:nvPr>
            <p:ph type="sldNum" sz="quarter" idx="10"/>
          </p:nvPr>
        </p:nvSpPr>
        <p:spPr/>
        <p:txBody>
          <a:bodyPr/>
          <a:lstStyle/>
          <a:p>
            <a:pPr>
              <a:defRPr/>
            </a:pPr>
            <a:fld id="{AF170960-AA17-49B0-9098-A52A1E62F956}" type="slidenum">
              <a:rPr lang="en-US" smtClean="0"/>
              <a:pPr>
                <a:defRPr/>
              </a:pPr>
              <a:t>22</a:t>
            </a:fld>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43" y="18143"/>
            <a:ext cx="1450975"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211442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smtClean="0"/>
              <a:t>What success looks like</a:t>
            </a:r>
            <a:endParaRPr lang="en-US" dirty="0"/>
          </a:p>
        </p:txBody>
      </p:sp>
      <p:pic>
        <p:nvPicPr>
          <p:cNvPr id="8" name="Belcher1080pClinicalDirectorsMeetingVid2018.wmv">
            <a:hlinkClick r:id="" action="ppaction://media"/>
          </p:cNvPr>
          <p:cNvPicPr>
            <a:picLocks noGrp="1" noChangeAspect="1"/>
          </p:cNvPicPr>
          <p:nvPr>
            <p:ph sz="quarter" idx="12"/>
            <a:videoFile r:link="rId2"/>
            <p:extLst>
              <p:ext uri="{DAA4B4D4-6D71-4841-9C94-3DE7FCFB9230}">
                <p14:media xmlns:p14="http://schemas.microsoft.com/office/powerpoint/2010/main" r:embed="rId1"/>
              </p:ext>
            </p:extLst>
          </p:nvPr>
        </p:nvPicPr>
        <p:blipFill>
          <a:blip r:embed="rId4"/>
          <a:stretch>
            <a:fillRect/>
          </a:stretch>
        </p:blipFill>
        <p:spPr>
          <a:xfrm>
            <a:off x="731838" y="1600200"/>
            <a:ext cx="7450137" cy="4191000"/>
          </a:xfrm>
        </p:spPr>
      </p:pic>
      <p:sp>
        <p:nvSpPr>
          <p:cNvPr id="5" name="Text Placeholder 4"/>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385293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352800" y="28575"/>
            <a:ext cx="5257800" cy="1143000"/>
          </a:xfrm>
        </p:spPr>
        <p:txBody>
          <a:bodyPr/>
          <a:lstStyle/>
          <a:p>
            <a:r>
              <a:rPr lang="en-US" altLang="en-US" sz="3600" dirty="0"/>
              <a:t> </a:t>
            </a:r>
            <a:r>
              <a:rPr lang="en-US" altLang="en-US" sz="3600" dirty="0" smtClean="0"/>
              <a:t> </a:t>
            </a:r>
            <a:r>
              <a:rPr lang="en-US" altLang="en-US" sz="4000" dirty="0" smtClean="0"/>
              <a:t>Questions?</a:t>
            </a:r>
          </a:p>
        </p:txBody>
      </p:sp>
      <p:sp>
        <p:nvSpPr>
          <p:cNvPr id="3" name="Content Placeholder 2"/>
          <p:cNvSpPr>
            <a:spLocks noGrp="1"/>
          </p:cNvSpPr>
          <p:nvPr>
            <p:ph idx="1"/>
          </p:nvPr>
        </p:nvSpPr>
        <p:spPr>
          <a:xfrm>
            <a:off x="762000" y="1807029"/>
            <a:ext cx="7772400" cy="3810000"/>
          </a:xfrm>
        </p:spPr>
        <p:txBody>
          <a:bodyPr/>
          <a:lstStyle/>
          <a:p>
            <a:pPr marL="0" indent="0" algn="ctr">
              <a:buFontTx/>
              <a:buNone/>
              <a:defRPr/>
            </a:pPr>
            <a:r>
              <a:rPr lang="en-US" altLang="en-US" sz="3200" b="1" dirty="0" smtClean="0"/>
              <a:t>Center </a:t>
            </a:r>
            <a:r>
              <a:rPr lang="en-US" altLang="en-US" sz="3200" b="1" dirty="0"/>
              <a:t>for Diversity in Public Health Leadership </a:t>
            </a:r>
            <a:r>
              <a:rPr lang="en-US" altLang="en-US" sz="3200" b="1" dirty="0" smtClean="0"/>
              <a:t>Training</a:t>
            </a:r>
          </a:p>
          <a:p>
            <a:pPr marL="0" indent="0" algn="ctr">
              <a:buFontTx/>
              <a:buNone/>
              <a:defRPr/>
            </a:pPr>
            <a:r>
              <a:rPr lang="de-DE" sz="2800" dirty="0" smtClean="0"/>
              <a:t>Director:  Harolyn M.E. Belcher</a:t>
            </a:r>
            <a:r>
              <a:rPr lang="de-DE" sz="2800" dirty="0"/>
              <a:t>, </a:t>
            </a:r>
            <a:r>
              <a:rPr lang="de-DE" sz="2800" dirty="0" smtClean="0"/>
              <a:t>M.D., M.H.S.</a:t>
            </a:r>
          </a:p>
          <a:p>
            <a:pPr marL="0" indent="0" algn="ctr">
              <a:buFontTx/>
              <a:buNone/>
              <a:defRPr/>
            </a:pPr>
            <a:r>
              <a:rPr lang="de-DE" sz="3000" dirty="0" smtClean="0"/>
              <a:t>Manager: Jenese McFadden, DM</a:t>
            </a:r>
          </a:p>
          <a:p>
            <a:pPr marL="0" indent="0" algn="ctr">
              <a:buFontTx/>
              <a:buNone/>
              <a:defRPr/>
            </a:pPr>
            <a:r>
              <a:rPr lang="de-DE" sz="3000" dirty="0" smtClean="0"/>
              <a:t>Kennedy </a:t>
            </a:r>
            <a:r>
              <a:rPr lang="de-DE" sz="3000" dirty="0"/>
              <a:t>Krieger </a:t>
            </a:r>
            <a:r>
              <a:rPr lang="de-DE" sz="3000" dirty="0" smtClean="0"/>
              <a:t>Institute</a:t>
            </a:r>
          </a:p>
          <a:p>
            <a:pPr marL="0" indent="0" algn="ctr">
              <a:buFontTx/>
              <a:buNone/>
              <a:defRPr/>
            </a:pPr>
            <a:r>
              <a:rPr lang="de-DE" sz="3000" dirty="0" smtClean="0">
                <a:hlinkClick r:id="rId3"/>
              </a:rPr>
              <a:t>www.kennedykrieger.org/centerfordiversity</a:t>
            </a:r>
            <a:endParaRPr lang="de-DE" sz="3000" dirty="0" smtClean="0"/>
          </a:p>
          <a:p>
            <a:pPr marL="0" indent="0" algn="ctr">
              <a:buFontTx/>
              <a:buNone/>
              <a:defRPr/>
            </a:pPr>
            <a:endParaRPr lang="de-DE" sz="3000" dirty="0" smtClean="0"/>
          </a:p>
          <a:p>
            <a:pPr marL="0" indent="0" algn="ctr">
              <a:buNone/>
              <a:defRPr/>
            </a:pPr>
            <a:r>
              <a:rPr lang="de-DE" sz="3000" dirty="0" smtClean="0"/>
              <a:t>Thank </a:t>
            </a:r>
            <a:r>
              <a:rPr lang="de-DE" sz="3000" dirty="0"/>
              <a:t>you!</a:t>
            </a:r>
          </a:p>
          <a:p>
            <a:pPr marL="0" indent="0" algn="ctr">
              <a:buFontTx/>
              <a:buNone/>
              <a:defRPr/>
            </a:pPr>
            <a:endParaRPr lang="de-DE" sz="3000" dirty="0" smtClean="0"/>
          </a:p>
        </p:txBody>
      </p:sp>
      <p:sp>
        <p:nvSpPr>
          <p:cNvPr id="26628" name="Slide Number Placeholder 3"/>
          <p:cNvSpPr>
            <a:spLocks noGrp="1"/>
          </p:cNvSpPr>
          <p:nvPr>
            <p:ph type="sldNum" sz="quarter" idx="10"/>
          </p:nvPr>
        </p:nvSpPr>
        <p:spPr>
          <a:xfrm>
            <a:off x="3810000" y="5388429"/>
            <a:ext cx="8382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eaLnBrk="1" hangingPunct="1"/>
            <a:fld id="{A229A033-B459-4558-B5B7-1EE5DD65EF8D}" type="slidenum">
              <a:rPr lang="en-US" altLang="en-US" sz="1400" smtClean="0">
                <a:solidFill>
                  <a:schemeClr val="bg1"/>
                </a:solidFill>
                <a:latin typeface="Times New Roman" pitchFamily="18" charset="0"/>
              </a:rPr>
              <a:pPr eaLnBrk="1" hangingPunct="1"/>
              <a:t>24</a:t>
            </a:fld>
            <a:endParaRPr lang="en-US" altLang="en-US" sz="1400" dirty="0" smtClean="0">
              <a:solidFill>
                <a:schemeClr val="bg1"/>
              </a:solidFill>
              <a:latin typeface="Times New Roman" pitchFamily="18" charset="0"/>
            </a:endParaRPr>
          </a:p>
        </p:txBody>
      </p:sp>
      <p:pic>
        <p:nvPicPr>
          <p:cNvPr id="53250" name="65E54124-891C-4A9F-B682-D9BDB6A574FC" descr="65E54124-891C-4A9F-B682-D9BDB6A574F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1771"/>
            <a:ext cx="2895600" cy="1654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3174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53"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89312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b="1" dirty="0" smtClean="0"/>
              <a:t>     Center for Diversity Programs</a:t>
            </a:r>
            <a:endParaRPr lang="en-US" sz="4000" b="1" dirty="0"/>
          </a:p>
        </p:txBody>
      </p:sp>
      <p:sp>
        <p:nvSpPr>
          <p:cNvPr id="3" name="Content Placeholder 2"/>
          <p:cNvSpPr>
            <a:spLocks noGrp="1"/>
          </p:cNvSpPr>
          <p:nvPr>
            <p:ph idx="1"/>
          </p:nvPr>
        </p:nvSpPr>
        <p:spPr>
          <a:xfrm>
            <a:off x="685800" y="2057400"/>
            <a:ext cx="7772400" cy="3810000"/>
          </a:xfrm>
        </p:spPr>
        <p:txBody>
          <a:bodyPr/>
          <a:lstStyle/>
          <a:p>
            <a:r>
              <a:rPr lang="en-US" altLang="en-US" i="1" dirty="0" smtClean="0"/>
              <a:t>Educational opportunities funded </a:t>
            </a:r>
            <a:r>
              <a:rPr lang="en-US" altLang="en-US" i="1" dirty="0"/>
              <a:t>by </a:t>
            </a:r>
            <a:r>
              <a:rPr lang="en-US" altLang="en-US" i="1" dirty="0" smtClean="0"/>
              <a:t>the </a:t>
            </a:r>
            <a:r>
              <a:rPr lang="en-US" altLang="en-US" i="1" dirty="0"/>
              <a:t>Centers for Disease Control and Prevention, Office of Minority Health and Health Equity (CDC</a:t>
            </a:r>
            <a:r>
              <a:rPr lang="en-US" altLang="en-US" i="1" dirty="0" smtClean="0"/>
              <a:t>), &amp; Health </a:t>
            </a:r>
            <a:r>
              <a:rPr lang="en-US" altLang="en-US" i="1" dirty="0"/>
              <a:t>Resources Services Administration (</a:t>
            </a:r>
            <a:r>
              <a:rPr lang="en-US" altLang="en-US" i="1" dirty="0" smtClean="0"/>
              <a:t>HRSA)</a:t>
            </a:r>
          </a:p>
          <a:p>
            <a:pPr marL="800100" lvl="1" indent="-342900">
              <a:buFont typeface="+mj-lt"/>
              <a:buAutoNum type="arabicPeriod"/>
            </a:pPr>
            <a:r>
              <a:rPr lang="en-US" altLang="en-US" sz="1800" i="1" dirty="0" smtClean="0"/>
              <a:t>MCHC-RISE-UP</a:t>
            </a:r>
          </a:p>
          <a:p>
            <a:pPr marL="800100" lvl="1" indent="-342900">
              <a:buFont typeface="+mj-lt"/>
              <a:buAutoNum type="arabicPeriod"/>
            </a:pPr>
            <a:r>
              <a:rPr lang="en-US" altLang="en-US" sz="1800" i="1" dirty="0" smtClean="0"/>
              <a:t>DR</a:t>
            </a:r>
            <a:r>
              <a:rPr lang="en-US" altLang="en-US" sz="1800" i="1" dirty="0"/>
              <a:t>. JAMES A. FERGUSON EMERGING INFECTIOUS DISEASES </a:t>
            </a:r>
            <a:r>
              <a:rPr lang="en-US" altLang="en-US" sz="1800" i="1" dirty="0" smtClean="0"/>
              <a:t>RISE FELLOWSHIP</a:t>
            </a:r>
          </a:p>
          <a:p>
            <a:pPr marL="800100" lvl="1" indent="-342900">
              <a:buFont typeface="+mj-lt"/>
              <a:buAutoNum type="arabicPeriod"/>
            </a:pPr>
            <a:r>
              <a:rPr lang="en-US" altLang="en-US" sz="1800" i="1" dirty="0" smtClean="0"/>
              <a:t>MCH-LEARN</a:t>
            </a:r>
          </a:p>
          <a:p>
            <a:endParaRPr lang="en-US" altLang="en-US" i="1" dirty="0"/>
          </a:p>
          <a:p>
            <a:endParaRPr lang="en-US" dirty="0"/>
          </a:p>
        </p:txBody>
      </p:sp>
      <p:sp>
        <p:nvSpPr>
          <p:cNvPr id="4" name="Slide Number Placeholder 3"/>
          <p:cNvSpPr>
            <a:spLocks noGrp="1"/>
          </p:cNvSpPr>
          <p:nvPr>
            <p:ph type="sldNum" sz="quarter" idx="10"/>
          </p:nvPr>
        </p:nvSpPr>
        <p:spPr/>
        <p:txBody>
          <a:bodyPr/>
          <a:lstStyle/>
          <a:p>
            <a:pPr>
              <a:defRPr/>
            </a:pPr>
            <a:fld id="{AF170960-AA17-49B0-9098-A52A1E62F956}" type="slidenum">
              <a:rPr lang="en-US" smtClean="0"/>
              <a:pPr>
                <a:defRPr/>
              </a:pPr>
              <a:t>4</a:t>
            </a:fld>
            <a:endParaRPr lang="en-US" dirty="0"/>
          </a:p>
        </p:txBody>
      </p:sp>
      <p:pic>
        <p:nvPicPr>
          <p:cNvPr id="5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9" y="0"/>
            <a:ext cx="1447800" cy="1447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28377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9400" y="0"/>
            <a:ext cx="6522355" cy="1143000"/>
          </a:xfrm>
        </p:spPr>
        <p:txBody>
          <a:bodyPr/>
          <a:lstStyle/>
          <a:p>
            <a:r>
              <a:rPr lang="en-US" sz="4000" dirty="0" smtClean="0"/>
              <a:t>Educational Topics and Priorities</a:t>
            </a:r>
            <a:endParaRPr lang="en-US" sz="4000" dirty="0"/>
          </a:p>
        </p:txBody>
      </p:sp>
      <p:sp>
        <p:nvSpPr>
          <p:cNvPr id="3" name="Content Placeholder 2"/>
          <p:cNvSpPr>
            <a:spLocks noGrp="1"/>
          </p:cNvSpPr>
          <p:nvPr>
            <p:ph idx="1"/>
          </p:nvPr>
        </p:nvSpPr>
        <p:spPr>
          <a:xfrm>
            <a:off x="685800" y="1600200"/>
            <a:ext cx="8077200" cy="4876800"/>
          </a:xfrm>
        </p:spPr>
        <p:txBody>
          <a:bodyPr/>
          <a:lstStyle/>
          <a:p>
            <a:pPr marL="342900" lvl="1" indent="-342900">
              <a:buFontTx/>
              <a:buChar char="•"/>
            </a:pPr>
            <a:r>
              <a:rPr lang="en-US" sz="2400" dirty="0" smtClean="0"/>
              <a:t>Public health experiences targeting public </a:t>
            </a:r>
            <a:r>
              <a:rPr lang="en-US" sz="2400" dirty="0"/>
              <a:t>health </a:t>
            </a:r>
            <a:r>
              <a:rPr lang="en-US" sz="2400" dirty="0" smtClean="0"/>
              <a:t>challenges </a:t>
            </a:r>
            <a:r>
              <a:rPr lang="en-US" sz="2400" dirty="0"/>
              <a:t>&amp; health </a:t>
            </a:r>
            <a:r>
              <a:rPr lang="en-US" sz="2400" dirty="0" smtClean="0"/>
              <a:t>disparities</a:t>
            </a:r>
            <a:endParaRPr lang="en-US" sz="2400" dirty="0"/>
          </a:p>
          <a:p>
            <a:pPr marL="1200150" lvl="3" indent="-342900"/>
            <a:r>
              <a:rPr lang="en-US" sz="2400" dirty="0" smtClean="0"/>
              <a:t>Disabilities</a:t>
            </a:r>
          </a:p>
          <a:p>
            <a:pPr marL="1200150" lvl="3" indent="-342900"/>
            <a:r>
              <a:rPr lang="en-US" sz="2400" dirty="0" smtClean="0"/>
              <a:t>CDC Winnable Battles</a:t>
            </a:r>
          </a:p>
          <a:p>
            <a:pPr marL="1200150" lvl="3" indent="-342900"/>
            <a:r>
              <a:rPr lang="en-US" sz="2400" dirty="0" smtClean="0"/>
              <a:t>Social Determinants of Health</a:t>
            </a:r>
          </a:p>
          <a:p>
            <a:pPr marL="1200150" lvl="3" indent="-342900"/>
            <a:r>
              <a:rPr lang="en-US" sz="2400" dirty="0" smtClean="0"/>
              <a:t>Infectious Diseases </a:t>
            </a:r>
          </a:p>
          <a:p>
            <a:pPr marL="1200150" lvl="3" indent="-342900"/>
            <a:r>
              <a:rPr lang="en-US" sz="2400" dirty="0" smtClean="0"/>
              <a:t>Maternal Child Health Issues</a:t>
            </a:r>
          </a:p>
          <a:p>
            <a:pPr marL="1200150" lvl="3" indent="-342900"/>
            <a:r>
              <a:rPr lang="en-US" sz="2400" dirty="0" smtClean="0"/>
              <a:t>LGBTQI Health</a:t>
            </a:r>
          </a:p>
          <a:p>
            <a:pPr marL="1200150" lvl="3" indent="-342900"/>
            <a:r>
              <a:rPr lang="en-US" sz="2400" dirty="0" smtClean="0"/>
              <a:t>Men’s Health</a:t>
            </a:r>
          </a:p>
          <a:p>
            <a:pPr marL="1200150" lvl="3" indent="-342900"/>
            <a:r>
              <a:rPr lang="en-US" sz="2400" dirty="0" smtClean="0"/>
              <a:t>Mental Health</a:t>
            </a:r>
          </a:p>
          <a:p>
            <a:pPr marL="1200150" lvl="3" indent="-342900"/>
            <a:r>
              <a:rPr lang="en-US" sz="2400" dirty="0" smtClean="0"/>
              <a:t>Health Policy</a:t>
            </a:r>
          </a:p>
          <a:p>
            <a:pPr marL="857250" lvl="3" indent="0">
              <a:buNone/>
            </a:pPr>
            <a:endParaRPr lang="en-US" sz="2400" dirty="0" smtClean="0"/>
          </a:p>
          <a:p>
            <a:pPr marL="342900" lvl="1" indent="-342900">
              <a:buFontTx/>
              <a:buChar char="•"/>
            </a:pPr>
            <a:endParaRPr lang="en-US" sz="2400" b="1" dirty="0"/>
          </a:p>
          <a:p>
            <a:endParaRPr lang="en-US" dirty="0"/>
          </a:p>
        </p:txBody>
      </p:sp>
      <p:sp>
        <p:nvSpPr>
          <p:cNvPr id="4" name="Slide Number Placeholder 3"/>
          <p:cNvSpPr>
            <a:spLocks noGrp="1"/>
          </p:cNvSpPr>
          <p:nvPr>
            <p:ph type="sldNum" sz="quarter" idx="10"/>
          </p:nvPr>
        </p:nvSpPr>
        <p:spPr/>
        <p:txBody>
          <a:bodyPr/>
          <a:lstStyle/>
          <a:p>
            <a:pPr>
              <a:defRPr/>
            </a:pPr>
            <a:fld id="{AF170960-AA17-49B0-9098-A52A1E62F956}" type="slidenum">
              <a:rPr lang="en-US" smtClean="0"/>
              <a:pPr>
                <a:defRPr/>
              </a:pPr>
              <a:t>5</a:t>
            </a:fld>
            <a:endParaRPr lang="en-US" dirty="0"/>
          </a:p>
        </p:txBody>
      </p:sp>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l="-790" t="6953" r="2815" b="35526"/>
          <a:stretch/>
        </p:blipFill>
        <p:spPr bwMode="auto">
          <a:xfrm>
            <a:off x="0" y="0"/>
            <a:ext cx="2514600" cy="1466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994961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3178933" y="76200"/>
            <a:ext cx="5939667" cy="1143000"/>
          </a:xfrm>
        </p:spPr>
        <p:txBody>
          <a:bodyPr/>
          <a:lstStyle/>
          <a:p>
            <a:r>
              <a:rPr lang="en-US" altLang="en-US" sz="4000" b="1" dirty="0" smtClean="0"/>
              <a:t>  What we do!</a:t>
            </a:r>
          </a:p>
        </p:txBody>
      </p:sp>
      <p:sp>
        <p:nvSpPr>
          <p:cNvPr id="6147" name="Content Placeholder 2"/>
          <p:cNvSpPr>
            <a:spLocks noGrp="1"/>
          </p:cNvSpPr>
          <p:nvPr>
            <p:ph idx="1"/>
          </p:nvPr>
        </p:nvSpPr>
        <p:spPr>
          <a:xfrm>
            <a:off x="533400" y="1981200"/>
            <a:ext cx="8305800" cy="4038600"/>
          </a:xfrm>
        </p:spPr>
        <p:txBody>
          <a:bodyPr/>
          <a:lstStyle/>
          <a:p>
            <a:pPr marL="342900" lvl="1" indent="-342900">
              <a:buFontTx/>
              <a:buChar char="•"/>
            </a:pPr>
            <a:r>
              <a:rPr lang="en-US" sz="2800" dirty="0"/>
              <a:t>Recruit </a:t>
            </a:r>
            <a:r>
              <a:rPr lang="en-US" sz="2800" dirty="0" smtClean="0"/>
              <a:t>students </a:t>
            </a:r>
            <a:r>
              <a:rPr lang="en-US" sz="2800" dirty="0"/>
              <a:t>annually from diverse populations to participate in activities to address ongoing and emerging health </a:t>
            </a:r>
            <a:r>
              <a:rPr lang="en-US" sz="2800" dirty="0" smtClean="0"/>
              <a:t>challenges and areas of health disparities.</a:t>
            </a:r>
          </a:p>
          <a:p>
            <a:pPr marL="0" lvl="1" indent="0">
              <a:buNone/>
            </a:pPr>
            <a:endParaRPr lang="en-US" sz="2800" dirty="0"/>
          </a:p>
          <a:p>
            <a:pPr marL="342900" lvl="1" indent="-342900">
              <a:buFontTx/>
              <a:buChar char="•"/>
            </a:pPr>
            <a:r>
              <a:rPr lang="en-US" sz="2800" dirty="0"/>
              <a:t>Provide a didactic interdisciplinary core </a:t>
            </a:r>
            <a:r>
              <a:rPr lang="en-US" sz="2800" dirty="0" smtClean="0"/>
              <a:t>curriculum and externships that incorporate public health competencies to prepare scholars </a:t>
            </a:r>
            <a:r>
              <a:rPr lang="en-US" sz="2800" dirty="0"/>
              <a:t>to be leaders in the </a:t>
            </a:r>
            <a:r>
              <a:rPr lang="en-US" sz="2800" dirty="0" smtClean="0"/>
              <a:t>Public Health </a:t>
            </a:r>
            <a:r>
              <a:rPr lang="en-US" sz="2800" dirty="0"/>
              <a:t>field.</a:t>
            </a:r>
          </a:p>
          <a:p>
            <a:pPr marL="342900" lvl="1" indent="-342900">
              <a:buFontTx/>
              <a:buChar char="•"/>
            </a:pPr>
            <a:endParaRPr lang="en-US" sz="2800" dirty="0" smtClean="0"/>
          </a:p>
          <a:p>
            <a:endParaRPr lang="en-US" altLang="en-US" sz="3600" dirty="0" smtClean="0"/>
          </a:p>
          <a:p>
            <a:pPr marL="0" indent="0">
              <a:buFontTx/>
              <a:buNone/>
            </a:pPr>
            <a:endParaRPr lang="en-US" altLang="en-US" sz="3600" dirty="0" smtClean="0"/>
          </a:p>
          <a:p>
            <a:pPr marL="0" indent="0">
              <a:buFontTx/>
              <a:buNone/>
            </a:pPr>
            <a:endParaRPr lang="en-US" altLang="en-US" dirty="0" smtClean="0"/>
          </a:p>
        </p:txBody>
      </p:sp>
      <p:sp>
        <p:nvSpPr>
          <p:cNvPr id="614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venir LT Std 45 Book" pitchFamily="34" charset="0"/>
              </a:defRPr>
            </a:lvl1pPr>
            <a:lvl2pPr marL="742950" indent="-285750" eaLnBrk="0" hangingPunct="0">
              <a:spcBef>
                <a:spcPct val="20000"/>
              </a:spcBef>
              <a:buChar char="–"/>
              <a:defRPr sz="2000">
                <a:solidFill>
                  <a:schemeClr val="tx1"/>
                </a:solidFill>
                <a:latin typeface="Avenir LT Std 45 Book" pitchFamily="34" charset="0"/>
              </a:defRPr>
            </a:lvl2pPr>
            <a:lvl3pPr marL="1143000" indent="-228600" eaLnBrk="0" hangingPunct="0">
              <a:spcBef>
                <a:spcPct val="20000"/>
              </a:spcBef>
              <a:buChar char="•"/>
              <a:defRPr sz="2000">
                <a:solidFill>
                  <a:schemeClr val="tx1"/>
                </a:solidFill>
                <a:latin typeface="Avenir LT Std 45 Book" pitchFamily="34" charset="0"/>
              </a:defRPr>
            </a:lvl3pPr>
            <a:lvl4pPr marL="1600200" indent="-228600" eaLnBrk="0" hangingPunct="0">
              <a:spcBef>
                <a:spcPct val="20000"/>
              </a:spcBef>
              <a:buChar char="–"/>
              <a:defRPr sz="2000">
                <a:solidFill>
                  <a:schemeClr val="tx1"/>
                </a:solidFill>
                <a:latin typeface="Avenir LT Std 45 Book" pitchFamily="34" charset="0"/>
              </a:defRPr>
            </a:lvl4pPr>
            <a:lvl5pPr marL="2057400" indent="-228600" eaLnBrk="0" hangingPunct="0">
              <a:spcBef>
                <a:spcPct val="20000"/>
              </a:spcBef>
              <a:buChar char="»"/>
              <a:defRPr sz="2000">
                <a:solidFill>
                  <a:schemeClr val="tx1"/>
                </a:solidFill>
                <a:latin typeface="Avenir LT Std 45 Book" pitchFamily="34" charset="0"/>
              </a:defRPr>
            </a:lvl5pPr>
            <a:lvl6pPr marL="2514600" indent="-228600" eaLnBrk="0" fontAlgn="base" hangingPunct="0">
              <a:spcBef>
                <a:spcPct val="20000"/>
              </a:spcBef>
              <a:spcAft>
                <a:spcPct val="0"/>
              </a:spcAft>
              <a:buChar char="»"/>
              <a:defRPr sz="2000">
                <a:solidFill>
                  <a:schemeClr val="tx1"/>
                </a:solidFill>
                <a:latin typeface="Avenir LT Std 45 Book" pitchFamily="34" charset="0"/>
              </a:defRPr>
            </a:lvl6pPr>
            <a:lvl7pPr marL="2971800" indent="-228600" eaLnBrk="0" fontAlgn="base" hangingPunct="0">
              <a:spcBef>
                <a:spcPct val="20000"/>
              </a:spcBef>
              <a:spcAft>
                <a:spcPct val="0"/>
              </a:spcAft>
              <a:buChar char="»"/>
              <a:defRPr sz="2000">
                <a:solidFill>
                  <a:schemeClr val="tx1"/>
                </a:solidFill>
                <a:latin typeface="Avenir LT Std 45 Book" pitchFamily="34" charset="0"/>
              </a:defRPr>
            </a:lvl7pPr>
            <a:lvl8pPr marL="3429000" indent="-228600" eaLnBrk="0" fontAlgn="base" hangingPunct="0">
              <a:spcBef>
                <a:spcPct val="20000"/>
              </a:spcBef>
              <a:spcAft>
                <a:spcPct val="0"/>
              </a:spcAft>
              <a:buChar char="»"/>
              <a:defRPr sz="2000">
                <a:solidFill>
                  <a:schemeClr val="tx1"/>
                </a:solidFill>
                <a:latin typeface="Avenir LT Std 45 Book" pitchFamily="34" charset="0"/>
              </a:defRPr>
            </a:lvl8pPr>
            <a:lvl9pPr marL="3886200" indent="-228600" eaLnBrk="0" fontAlgn="base" hangingPunct="0">
              <a:spcBef>
                <a:spcPct val="20000"/>
              </a:spcBef>
              <a:spcAft>
                <a:spcPct val="0"/>
              </a:spcAft>
              <a:buChar char="»"/>
              <a:defRPr sz="2000">
                <a:solidFill>
                  <a:schemeClr val="tx1"/>
                </a:solidFill>
                <a:latin typeface="Avenir LT Std 45 Book" pitchFamily="34" charset="0"/>
              </a:defRPr>
            </a:lvl9pPr>
          </a:lstStyle>
          <a:p>
            <a:pPr eaLnBrk="1" hangingPunct="1">
              <a:spcBef>
                <a:spcPct val="0"/>
              </a:spcBef>
              <a:buFontTx/>
              <a:buNone/>
            </a:pPr>
            <a:fld id="{F7D64662-F39D-4384-8182-64CB1CAD4A34}" type="slidenum">
              <a:rPr lang="en-US" altLang="en-US" sz="1400" smtClean="0">
                <a:solidFill>
                  <a:schemeClr val="bg1"/>
                </a:solidFill>
                <a:latin typeface="Times New Roman" pitchFamily="18" charset="0"/>
              </a:rPr>
              <a:pPr eaLnBrk="1" hangingPunct="1">
                <a:spcBef>
                  <a:spcPct val="0"/>
                </a:spcBef>
                <a:buFontTx/>
                <a:buNone/>
              </a:pPr>
              <a:t>6</a:t>
            </a:fld>
            <a:endParaRPr lang="en-US" altLang="en-US" sz="1400" dirty="0" smtClean="0">
              <a:solidFill>
                <a:schemeClr val="bg1"/>
              </a:solidFill>
              <a:latin typeface="Times New Roman" pitchFamily="18" charset="0"/>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30953" b="-18254"/>
          <a:stretch/>
        </p:blipFill>
        <p:spPr>
          <a:xfrm>
            <a:off x="0" y="0"/>
            <a:ext cx="3142212" cy="2057400"/>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sz="4000" b="1" dirty="0" smtClean="0"/>
              <a:t>		What we do!</a:t>
            </a:r>
          </a:p>
        </p:txBody>
      </p:sp>
      <p:sp>
        <p:nvSpPr>
          <p:cNvPr id="6147" name="Content Placeholder 2"/>
          <p:cNvSpPr>
            <a:spLocks noGrp="1"/>
          </p:cNvSpPr>
          <p:nvPr>
            <p:ph idx="1"/>
          </p:nvPr>
        </p:nvSpPr>
        <p:spPr>
          <a:xfrm>
            <a:off x="457200" y="1905000"/>
            <a:ext cx="8382000" cy="4038600"/>
          </a:xfrm>
        </p:spPr>
        <p:txBody>
          <a:bodyPr/>
          <a:lstStyle/>
          <a:p>
            <a:pPr marL="342900" lvl="1" indent="-342900">
              <a:buFontTx/>
              <a:buChar char="•"/>
            </a:pPr>
            <a:r>
              <a:rPr lang="en-US" sz="2800" dirty="0" smtClean="0"/>
              <a:t>Disseminate </a:t>
            </a:r>
            <a:r>
              <a:rPr lang="en-US" sz="2800" dirty="0"/>
              <a:t>information that connects </a:t>
            </a:r>
            <a:r>
              <a:rPr lang="en-US" sz="2800" dirty="0" smtClean="0"/>
              <a:t>scholars </a:t>
            </a:r>
            <a:r>
              <a:rPr lang="en-US" sz="2800" dirty="0"/>
              <a:t>and other professionals to evidence-based practices and new knowledge in the fields of </a:t>
            </a:r>
            <a:r>
              <a:rPr lang="en-US" sz="2800" dirty="0" smtClean="0"/>
              <a:t>public health</a:t>
            </a:r>
          </a:p>
          <a:p>
            <a:pPr marL="342900" lvl="1" indent="-342900">
              <a:buFontTx/>
              <a:buChar char="•"/>
            </a:pPr>
            <a:endParaRPr lang="en-US" sz="2800" dirty="0"/>
          </a:p>
          <a:p>
            <a:pPr marL="342900" lvl="1" indent="-342900">
              <a:buFontTx/>
              <a:buChar char="•"/>
            </a:pPr>
            <a:r>
              <a:rPr lang="en-US" sz="2800" dirty="0"/>
              <a:t>Increase </a:t>
            </a:r>
            <a:r>
              <a:rPr lang="en-US" sz="2800" dirty="0" smtClean="0"/>
              <a:t>scholars from underrepresented populations </a:t>
            </a:r>
            <a:r>
              <a:rPr lang="en-US" sz="2800" dirty="0"/>
              <a:t>who </a:t>
            </a:r>
            <a:r>
              <a:rPr lang="en-US" sz="2800" dirty="0" smtClean="0"/>
              <a:t>select maternal and child health and public </a:t>
            </a:r>
            <a:r>
              <a:rPr lang="en-US" sz="2800" dirty="0"/>
              <a:t>health careers</a:t>
            </a:r>
            <a:r>
              <a:rPr lang="en-US" sz="3200" dirty="0"/>
              <a:t>.</a:t>
            </a:r>
          </a:p>
          <a:p>
            <a:pPr marL="342900" lvl="1" indent="-342900">
              <a:buFontTx/>
              <a:buChar char="•"/>
            </a:pPr>
            <a:endParaRPr lang="en-US" sz="2800" dirty="0" smtClean="0"/>
          </a:p>
          <a:p>
            <a:endParaRPr lang="en-US" altLang="en-US" sz="3600" dirty="0" smtClean="0"/>
          </a:p>
          <a:p>
            <a:pPr marL="0" indent="0">
              <a:buFontTx/>
              <a:buNone/>
            </a:pPr>
            <a:endParaRPr lang="en-US" altLang="en-US" sz="3600" dirty="0" smtClean="0"/>
          </a:p>
          <a:p>
            <a:pPr marL="0" indent="0">
              <a:buFontTx/>
              <a:buNone/>
            </a:pPr>
            <a:endParaRPr lang="en-US" altLang="en-US" dirty="0" smtClean="0"/>
          </a:p>
        </p:txBody>
      </p:sp>
      <p:sp>
        <p:nvSpPr>
          <p:cNvPr id="614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2400">
                <a:solidFill>
                  <a:schemeClr val="tx1"/>
                </a:solidFill>
                <a:latin typeface="Avenir LT Std 45 Book" pitchFamily="34" charset="0"/>
              </a:defRPr>
            </a:lvl1pPr>
            <a:lvl2pPr marL="742950" indent="-285750" eaLnBrk="0" hangingPunct="0">
              <a:spcBef>
                <a:spcPct val="20000"/>
              </a:spcBef>
              <a:buChar char="–"/>
              <a:defRPr sz="2000">
                <a:solidFill>
                  <a:schemeClr val="tx1"/>
                </a:solidFill>
                <a:latin typeface="Avenir LT Std 45 Book" pitchFamily="34" charset="0"/>
              </a:defRPr>
            </a:lvl2pPr>
            <a:lvl3pPr marL="1143000" indent="-228600" eaLnBrk="0" hangingPunct="0">
              <a:spcBef>
                <a:spcPct val="20000"/>
              </a:spcBef>
              <a:buChar char="•"/>
              <a:defRPr sz="2000">
                <a:solidFill>
                  <a:schemeClr val="tx1"/>
                </a:solidFill>
                <a:latin typeface="Avenir LT Std 45 Book" pitchFamily="34" charset="0"/>
              </a:defRPr>
            </a:lvl3pPr>
            <a:lvl4pPr marL="1600200" indent="-228600" eaLnBrk="0" hangingPunct="0">
              <a:spcBef>
                <a:spcPct val="20000"/>
              </a:spcBef>
              <a:buChar char="–"/>
              <a:defRPr sz="2000">
                <a:solidFill>
                  <a:schemeClr val="tx1"/>
                </a:solidFill>
                <a:latin typeface="Avenir LT Std 45 Book" pitchFamily="34" charset="0"/>
              </a:defRPr>
            </a:lvl4pPr>
            <a:lvl5pPr marL="2057400" indent="-228600" eaLnBrk="0" hangingPunct="0">
              <a:spcBef>
                <a:spcPct val="20000"/>
              </a:spcBef>
              <a:buChar char="»"/>
              <a:defRPr sz="2000">
                <a:solidFill>
                  <a:schemeClr val="tx1"/>
                </a:solidFill>
                <a:latin typeface="Avenir LT Std 45 Book" pitchFamily="34" charset="0"/>
              </a:defRPr>
            </a:lvl5pPr>
            <a:lvl6pPr marL="2514600" indent="-228600" eaLnBrk="0" fontAlgn="base" hangingPunct="0">
              <a:spcBef>
                <a:spcPct val="20000"/>
              </a:spcBef>
              <a:spcAft>
                <a:spcPct val="0"/>
              </a:spcAft>
              <a:buChar char="»"/>
              <a:defRPr sz="2000">
                <a:solidFill>
                  <a:schemeClr val="tx1"/>
                </a:solidFill>
                <a:latin typeface="Avenir LT Std 45 Book" pitchFamily="34" charset="0"/>
              </a:defRPr>
            </a:lvl6pPr>
            <a:lvl7pPr marL="2971800" indent="-228600" eaLnBrk="0" fontAlgn="base" hangingPunct="0">
              <a:spcBef>
                <a:spcPct val="20000"/>
              </a:spcBef>
              <a:spcAft>
                <a:spcPct val="0"/>
              </a:spcAft>
              <a:buChar char="»"/>
              <a:defRPr sz="2000">
                <a:solidFill>
                  <a:schemeClr val="tx1"/>
                </a:solidFill>
                <a:latin typeface="Avenir LT Std 45 Book" pitchFamily="34" charset="0"/>
              </a:defRPr>
            </a:lvl7pPr>
            <a:lvl8pPr marL="3429000" indent="-228600" eaLnBrk="0" fontAlgn="base" hangingPunct="0">
              <a:spcBef>
                <a:spcPct val="20000"/>
              </a:spcBef>
              <a:spcAft>
                <a:spcPct val="0"/>
              </a:spcAft>
              <a:buChar char="»"/>
              <a:defRPr sz="2000">
                <a:solidFill>
                  <a:schemeClr val="tx1"/>
                </a:solidFill>
                <a:latin typeface="Avenir LT Std 45 Book" pitchFamily="34" charset="0"/>
              </a:defRPr>
            </a:lvl8pPr>
            <a:lvl9pPr marL="3886200" indent="-228600" eaLnBrk="0" fontAlgn="base" hangingPunct="0">
              <a:spcBef>
                <a:spcPct val="20000"/>
              </a:spcBef>
              <a:spcAft>
                <a:spcPct val="0"/>
              </a:spcAft>
              <a:buChar char="»"/>
              <a:defRPr sz="2000">
                <a:solidFill>
                  <a:schemeClr val="tx1"/>
                </a:solidFill>
                <a:latin typeface="Avenir LT Std 45 Book" pitchFamily="34" charset="0"/>
              </a:defRPr>
            </a:lvl9pPr>
          </a:lstStyle>
          <a:p>
            <a:pPr eaLnBrk="1" hangingPunct="1">
              <a:spcBef>
                <a:spcPct val="0"/>
              </a:spcBef>
              <a:buFontTx/>
              <a:buNone/>
            </a:pPr>
            <a:fld id="{F7D64662-F39D-4384-8182-64CB1CAD4A34}" type="slidenum">
              <a:rPr lang="en-US" altLang="en-US" sz="1400" smtClean="0">
                <a:solidFill>
                  <a:schemeClr val="bg1"/>
                </a:solidFill>
                <a:latin typeface="Times New Roman" pitchFamily="18" charset="0"/>
              </a:rPr>
              <a:pPr eaLnBrk="1" hangingPunct="1">
                <a:spcBef>
                  <a:spcPct val="0"/>
                </a:spcBef>
                <a:buFontTx/>
                <a:buNone/>
              </a:pPr>
              <a:t>7</a:t>
            </a:fld>
            <a:endParaRPr lang="en-US" altLang="en-US" sz="1400" dirty="0" smtClean="0">
              <a:solidFill>
                <a:schemeClr val="bg1"/>
              </a:solidFill>
              <a:latin typeface="Times New Roman" pitchFamily="18" charset="0"/>
            </a:endParaRPr>
          </a:p>
        </p:txBody>
      </p:sp>
      <p:pic>
        <p:nvPicPr>
          <p:cNvPr id="5"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518533"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5526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Applications Go Live November 1st</a:t>
            </a:r>
            <a:endParaRPr lang="en-US" sz="3200"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buNone/>
            </a:pPr>
            <a:endParaRPr lang="en-US" dirty="0"/>
          </a:p>
          <a:p>
            <a:pPr marL="0" indent="0" algn="ctr">
              <a:buNone/>
            </a:pPr>
            <a:r>
              <a:rPr lang="en-US" dirty="0" smtClean="0">
                <a:hlinkClick r:id="rId2"/>
              </a:rPr>
              <a:t>www.KennedyKrieger.org/CenterforDiversity</a:t>
            </a:r>
            <a:endParaRPr lang="en-US" dirty="0" smtClean="0"/>
          </a:p>
          <a:p>
            <a:pPr marL="0" indent="0">
              <a:buNone/>
            </a:pPr>
            <a:endParaRPr lang="en-US" dirty="0"/>
          </a:p>
        </p:txBody>
      </p:sp>
      <p:sp>
        <p:nvSpPr>
          <p:cNvPr id="4" name="Slide Number Placeholder 3"/>
          <p:cNvSpPr>
            <a:spLocks noGrp="1"/>
          </p:cNvSpPr>
          <p:nvPr>
            <p:ph type="sldNum" sz="quarter" idx="10"/>
          </p:nvPr>
        </p:nvSpPr>
        <p:spPr/>
        <p:txBody>
          <a:bodyPr/>
          <a:lstStyle/>
          <a:p>
            <a:pPr>
              <a:defRPr/>
            </a:pPr>
            <a:fld id="{AF170960-AA17-49B0-9098-A52A1E62F956}" type="slidenum">
              <a:rPr lang="en-US" smtClean="0"/>
              <a:pPr>
                <a:defRPr/>
              </a:pPr>
              <a:t>8</a:t>
            </a:fld>
            <a:endParaRPr lang="en-US" dirty="0"/>
          </a:p>
        </p:txBody>
      </p:sp>
    </p:spTree>
    <p:extLst>
      <p:ext uri="{BB962C8B-B14F-4D97-AF65-F5344CB8AC3E}">
        <p14:creationId xmlns:p14="http://schemas.microsoft.com/office/powerpoint/2010/main" val="41408980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Dr. James A. Ferguson RISE  2019 Fellowship</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10789" y="1890032"/>
            <a:ext cx="5172892" cy="3879670"/>
          </a:xfrm>
        </p:spPr>
      </p:pic>
      <p:sp>
        <p:nvSpPr>
          <p:cNvPr id="9" name="TextBox 8"/>
          <p:cNvSpPr txBox="1"/>
          <p:nvPr/>
        </p:nvSpPr>
        <p:spPr>
          <a:xfrm>
            <a:off x="1609071" y="4918384"/>
            <a:ext cx="4300945" cy="900246"/>
          </a:xfrm>
          <a:prstGeom prst="rect">
            <a:avLst/>
          </a:prstGeom>
          <a:noFill/>
        </p:spPr>
        <p:txBody>
          <a:bodyPr wrap="square" rtlCol="0">
            <a:spAutoFit/>
          </a:bodyPr>
          <a:lstStyle/>
          <a:p>
            <a:r>
              <a:rPr lang="en-US" sz="1050" dirty="0"/>
              <a:t>Harolyn M.E. Belcher, MD, MHS</a:t>
            </a:r>
          </a:p>
          <a:p>
            <a:r>
              <a:rPr lang="en-US" sz="1050" dirty="0"/>
              <a:t>Professor of Pediatrics</a:t>
            </a:r>
          </a:p>
          <a:p>
            <a:r>
              <a:rPr lang="en-US" sz="1050" dirty="0"/>
              <a:t>Johns Hopkins U School of Medicine</a:t>
            </a:r>
          </a:p>
          <a:p>
            <a:r>
              <a:rPr lang="en-US" sz="1050" dirty="0"/>
              <a:t>Director, Center for Diversity in Public Health Leadership</a:t>
            </a:r>
          </a:p>
          <a:p>
            <a:r>
              <a:rPr lang="en-US" sz="1050" dirty="0"/>
              <a:t>Kennedy Krieger Institute</a:t>
            </a:r>
          </a:p>
        </p:txBody>
      </p:sp>
    </p:spTree>
    <p:extLst>
      <p:ext uri="{BB962C8B-B14F-4D97-AF65-F5344CB8AC3E}">
        <p14:creationId xmlns:p14="http://schemas.microsoft.com/office/powerpoint/2010/main" val="469224903"/>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venir LT Std 45 Book"/>
        <a:ea typeface=""/>
        <a:cs typeface=""/>
      </a:majorFont>
      <a:minorFont>
        <a:latin typeface="Avenir LT Std 45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3842</TotalTime>
  <Words>1111</Words>
  <Application>Microsoft Office PowerPoint</Application>
  <PresentationFormat>On-screen Show (4:3)</PresentationFormat>
  <Paragraphs>193</Paragraphs>
  <Slides>24</Slides>
  <Notes>16</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vt:i4>
      </vt:variant>
    </vt:vector>
  </HeadingPairs>
  <TitlesOfParts>
    <vt:vector size="26" baseType="lpstr">
      <vt:lpstr>Default Design</vt:lpstr>
      <vt:lpstr>Image</vt:lpstr>
      <vt:lpstr>Center for Diversity in Public Health Leadership Training</vt:lpstr>
      <vt:lpstr>Center for Diversity in Public Health Leadership Training  at Kennedy Krieger Institute  (formerly the Research Initiatives for Student Enhancement Programs-RISE)</vt:lpstr>
      <vt:lpstr>PowerPoint Presentation</vt:lpstr>
      <vt:lpstr>     Center for Diversity Programs</vt:lpstr>
      <vt:lpstr>Educational Topics and Priorities</vt:lpstr>
      <vt:lpstr>  What we do!</vt:lpstr>
      <vt:lpstr>  What we do!</vt:lpstr>
      <vt:lpstr>Applications Go Live November 1st</vt:lpstr>
      <vt:lpstr>Dr. James A. Ferguson RISE  2019 Fellowship</vt:lpstr>
      <vt:lpstr>James A. Ferguson, DVM, PhD (1938-1998)</vt:lpstr>
      <vt:lpstr>Ferguson RISE Fellowship Goals</vt:lpstr>
      <vt:lpstr>Public Health Research and Career Exploration  </vt:lpstr>
      <vt:lpstr>Summer Programs</vt:lpstr>
      <vt:lpstr>PowerPoint Presentation</vt:lpstr>
      <vt:lpstr>PowerPoint Presentation</vt:lpstr>
      <vt:lpstr>MCHC/RISE-UP</vt:lpstr>
      <vt:lpstr>PowerPoint Presentation</vt:lpstr>
      <vt:lpstr>Enhancing Mentoring Model</vt:lpstr>
      <vt:lpstr>MCHC/RISE-UP: Program Activities</vt:lpstr>
      <vt:lpstr>MCH-LEARN</vt:lpstr>
      <vt:lpstr>MCH-LEARN: Program  Activities</vt:lpstr>
      <vt:lpstr>Center for Diversity Annual Conference</vt:lpstr>
      <vt:lpstr>PowerPoint Presentation</vt:lpstr>
      <vt:lpstr>  Questions?</vt:lpstr>
    </vt:vector>
  </TitlesOfParts>
  <Company>Kennedy Krieger Institute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Kennedy Krieger Institute Family Center</dc:title>
  <dc:creator>Perry</dc:creator>
  <cp:lastModifiedBy>Brian Johnson</cp:lastModifiedBy>
  <cp:revision>433</cp:revision>
  <cp:lastPrinted>2016-10-03T20:12:13Z</cp:lastPrinted>
  <dcterms:created xsi:type="dcterms:W3CDTF">2005-09-02T12:09:51Z</dcterms:created>
  <dcterms:modified xsi:type="dcterms:W3CDTF">2019-10-24T18:47:25Z</dcterms:modified>
</cp:coreProperties>
</file>